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11"/>
  </p:notesMasterIdLst>
  <p:sldIdLst>
    <p:sldId id="293" r:id="rId3"/>
    <p:sldId id="401" r:id="rId4"/>
    <p:sldId id="410" r:id="rId5"/>
    <p:sldId id="378" r:id="rId6"/>
    <p:sldId id="414" r:id="rId7"/>
    <p:sldId id="510" r:id="rId8"/>
    <p:sldId id="513" r:id="rId9"/>
    <p:sldId id="514" r:id="rId10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C84"/>
    <a:srgbClr val="CC0066"/>
    <a:srgbClr val="0066CC"/>
    <a:srgbClr val="33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125" autoAdjust="0"/>
    <p:restoredTop sz="86658" autoAdjust="0"/>
  </p:normalViewPr>
  <p:slideViewPr>
    <p:cSldViewPr snapToGrid="0">
      <p:cViewPr varScale="1">
        <p:scale>
          <a:sx n="103" d="100"/>
          <a:sy n="103" d="100"/>
        </p:scale>
        <p:origin x="168" y="3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//ds.swin.edu.au/staff/group/HED/FICT/AAL/Finance/201314/Total%20Grant%20payments%202006-2014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4377698915564799"/>
          <c:y val="7.9745957333070702E-2"/>
          <c:w val="0.79713366187267398"/>
          <c:h val="0.7276879602731920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'2006-2013.14'!$A$91:$B$91</c:f>
              <c:strCache>
                <c:ptCount val="1"/>
                <c:pt idx="0">
                  <c:v> Optical </c:v>
                </c:pt>
              </c:strCache>
            </c:strRef>
          </c:tx>
          <c:invertIfNegative val="0"/>
          <c:cat>
            <c:strRef>
              <c:f>'2006-2013.14'!$C$90:$K$90</c:f>
              <c:strCache>
                <c:ptCount val="9"/>
                <c:pt idx="0">
                  <c:v>GMT</c:v>
                </c:pt>
                <c:pt idx="1">
                  <c:v>8m</c:v>
                </c:pt>
                <c:pt idx="2">
                  <c:v>AAT</c:v>
                </c:pt>
                <c:pt idx="3">
                  <c:v>ASKAP</c:v>
                </c:pt>
                <c:pt idx="4">
                  <c:v>MWA</c:v>
                </c:pt>
                <c:pt idx="5">
                  <c:v>ATCA</c:v>
                </c:pt>
                <c:pt idx="6">
                  <c:v>ASVO</c:v>
                </c:pt>
                <c:pt idx="7">
                  <c:v>gSTAR</c:v>
                </c:pt>
                <c:pt idx="8">
                  <c:v>PLATO/PILOT</c:v>
                </c:pt>
              </c:strCache>
            </c:strRef>
          </c:cat>
          <c:val>
            <c:numRef>
              <c:f>'2006-2013.14'!$C$91:$K$91</c:f>
              <c:numCache>
                <c:formatCode>_-"$"* #,##0_-;\-"$"* #,##0_-;_-"$"* "-"??_-;_-@_-</c:formatCode>
                <c:ptCount val="9"/>
                <c:pt idx="0">
                  <c:v>37327848</c:v>
                </c:pt>
                <c:pt idx="1">
                  <c:v>30678171.469999999</c:v>
                </c:pt>
                <c:pt idx="2">
                  <c:v>14345000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439-4EE2-A316-ED13BCF462EC}"/>
            </c:ext>
          </c:extLst>
        </c:ser>
        <c:ser>
          <c:idx val="1"/>
          <c:order val="1"/>
          <c:tx>
            <c:strRef>
              <c:f>'2006-2013.14'!$A$92:$B$92</c:f>
              <c:strCache>
                <c:ptCount val="1"/>
                <c:pt idx="0">
                  <c:v> Radio </c:v>
                </c:pt>
              </c:strCache>
            </c:strRef>
          </c:tx>
          <c:invertIfNegative val="0"/>
          <c:cat>
            <c:strRef>
              <c:f>'2006-2013.14'!$C$90:$K$90</c:f>
              <c:strCache>
                <c:ptCount val="9"/>
                <c:pt idx="0">
                  <c:v>GMT</c:v>
                </c:pt>
                <c:pt idx="1">
                  <c:v>8m</c:v>
                </c:pt>
                <c:pt idx="2">
                  <c:v>AAT</c:v>
                </c:pt>
                <c:pt idx="3">
                  <c:v>ASKAP</c:v>
                </c:pt>
                <c:pt idx="4">
                  <c:v>MWA</c:v>
                </c:pt>
                <c:pt idx="5">
                  <c:v>ATCA</c:v>
                </c:pt>
                <c:pt idx="6">
                  <c:v>ASVO</c:v>
                </c:pt>
                <c:pt idx="7">
                  <c:v>gSTAR</c:v>
                </c:pt>
                <c:pt idx="8">
                  <c:v>PLATO/PILOT</c:v>
                </c:pt>
              </c:strCache>
            </c:strRef>
          </c:cat>
          <c:val>
            <c:numRef>
              <c:f>'2006-2013.14'!$C$92:$K$92</c:f>
              <c:numCache>
                <c:formatCode>General</c:formatCode>
                <c:ptCount val="9"/>
                <c:pt idx="3" formatCode="_-&quot;$&quot;* #,##0_-;\-&quot;$&quot;* #,##0_-;_-&quot;$&quot;* &quot;-&quot;??_-;_-@_-">
                  <c:v>22245000</c:v>
                </c:pt>
                <c:pt idx="4" formatCode="_-&quot;$&quot;* #,##0_-;\-&quot;$&quot;* #,##0_-;_-&quot;$&quot;* &quot;-&quot;??_-;_-@_-">
                  <c:v>9195170</c:v>
                </c:pt>
                <c:pt idx="5" formatCode="_-&quot;$&quot;* #,##0_-;\-&quot;$&quot;* #,##0_-;_-&quot;$&quot;* &quot;-&quot;??_-;_-@_-">
                  <c:v>1471000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439-4EE2-A316-ED13BCF462EC}"/>
            </c:ext>
          </c:extLst>
        </c:ser>
        <c:ser>
          <c:idx val="2"/>
          <c:order val="2"/>
          <c:tx>
            <c:strRef>
              <c:f>'2006-2013.14'!$A$93:$B$93</c:f>
              <c:strCache>
                <c:ptCount val="1"/>
                <c:pt idx="0">
                  <c:v> eResearch </c:v>
                </c:pt>
              </c:strCache>
            </c:strRef>
          </c:tx>
          <c:invertIfNegative val="0"/>
          <c:cat>
            <c:strRef>
              <c:f>'2006-2013.14'!$C$90:$K$90</c:f>
              <c:strCache>
                <c:ptCount val="9"/>
                <c:pt idx="0">
                  <c:v>GMT</c:v>
                </c:pt>
                <c:pt idx="1">
                  <c:v>8m</c:v>
                </c:pt>
                <c:pt idx="2">
                  <c:v>AAT</c:v>
                </c:pt>
                <c:pt idx="3">
                  <c:v>ASKAP</c:v>
                </c:pt>
                <c:pt idx="4">
                  <c:v>MWA</c:v>
                </c:pt>
                <c:pt idx="5">
                  <c:v>ATCA</c:v>
                </c:pt>
                <c:pt idx="6">
                  <c:v>ASVO</c:v>
                </c:pt>
                <c:pt idx="7">
                  <c:v>gSTAR</c:v>
                </c:pt>
                <c:pt idx="8">
                  <c:v>PLATO/PILOT</c:v>
                </c:pt>
              </c:strCache>
            </c:strRef>
          </c:cat>
          <c:val>
            <c:numRef>
              <c:f>'2006-2013.14'!$C$93:$K$93</c:f>
              <c:numCache>
                <c:formatCode>General</c:formatCode>
                <c:ptCount val="9"/>
                <c:pt idx="6" formatCode="_-&quot;$&quot;* #,##0_-;\-&quot;$&quot;* #,##0_-;_-&quot;$&quot;* &quot;-&quot;??_-;_-@_-">
                  <c:v>3210701</c:v>
                </c:pt>
                <c:pt idx="7" formatCode="_-&quot;$&quot;* #,##0_-;\-&quot;$&quot;* #,##0_-;_-&quot;$&quot;* &quot;-&quot;??_-;_-@_-">
                  <c:v>1457671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439-4EE2-A316-ED13BCF462EC}"/>
            </c:ext>
          </c:extLst>
        </c:ser>
        <c:ser>
          <c:idx val="3"/>
          <c:order val="3"/>
          <c:tx>
            <c:strRef>
              <c:f>'2006-2013.14'!$A$94:$B$94</c:f>
              <c:strCache>
                <c:ptCount val="1"/>
                <c:pt idx="0">
                  <c:v> Antarctic </c:v>
                </c:pt>
              </c:strCache>
            </c:strRef>
          </c:tx>
          <c:invertIfNegative val="0"/>
          <c:cat>
            <c:strRef>
              <c:f>'2006-2013.14'!$C$90:$K$90</c:f>
              <c:strCache>
                <c:ptCount val="9"/>
                <c:pt idx="0">
                  <c:v>GMT</c:v>
                </c:pt>
                <c:pt idx="1">
                  <c:v>8m</c:v>
                </c:pt>
                <c:pt idx="2">
                  <c:v>AAT</c:v>
                </c:pt>
                <c:pt idx="3">
                  <c:v>ASKAP</c:v>
                </c:pt>
                <c:pt idx="4">
                  <c:v>MWA</c:v>
                </c:pt>
                <c:pt idx="5">
                  <c:v>ATCA</c:v>
                </c:pt>
                <c:pt idx="6">
                  <c:v>ASVO</c:v>
                </c:pt>
                <c:pt idx="7">
                  <c:v>gSTAR</c:v>
                </c:pt>
                <c:pt idx="8">
                  <c:v>PLATO/PILOT</c:v>
                </c:pt>
              </c:strCache>
            </c:strRef>
          </c:cat>
          <c:val>
            <c:numRef>
              <c:f>'2006-2013.14'!$C$94:$K$94</c:f>
              <c:numCache>
                <c:formatCode>General</c:formatCode>
                <c:ptCount val="9"/>
                <c:pt idx="8" formatCode="_-&quot;$&quot;* #,##0_-;\-&quot;$&quot;* #,##0_-;_-&quot;$&quot;* &quot;-&quot;??_-;_-@_-">
                  <c:v>2845002.76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439-4EE2-A316-ED13BCF462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100"/>
        <c:axId val="948615056"/>
        <c:axId val="879557856"/>
      </c:barChart>
      <c:catAx>
        <c:axId val="9486150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879557856"/>
        <c:crosses val="autoZero"/>
        <c:auto val="1"/>
        <c:lblAlgn val="ctr"/>
        <c:lblOffset val="100"/>
        <c:noMultiLvlLbl val="0"/>
      </c:catAx>
      <c:valAx>
        <c:axId val="879557856"/>
        <c:scaling>
          <c:orientation val="minMax"/>
        </c:scaling>
        <c:delete val="0"/>
        <c:axPos val="l"/>
        <c:majorGridlines/>
        <c:numFmt formatCode="_-&quot;$&quot;* #,##0_-;\-&quot;$&quot;* #,##0_-;_-&quot;$&quot;* &quot;-&quot;??_-;_-@_-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948615056"/>
        <c:crosses val="autoZero"/>
        <c:crossBetween val="between"/>
        <c:dispUnits>
          <c:builtInUnit val="millions"/>
          <c:dispUnitsLbl>
            <c:layout>
              <c:manualLayout>
                <c:xMode val="edge"/>
                <c:yMode val="edge"/>
                <c:x val="6.9507946410512795E-4"/>
                <c:y val="0.459394408845686"/>
              </c:manualLayout>
            </c:layout>
            <c:txPr>
              <a:bodyPr/>
              <a:lstStyle/>
              <a:p>
                <a:pPr>
                  <a:defRPr sz="1800" b="0">
                    <a:solidFill>
                      <a:schemeClr val="bg2">
                        <a:lumMod val="50000"/>
                      </a:schemeClr>
                    </a:solidFill>
                  </a:defRPr>
                </a:pPr>
                <a:endParaRPr lang="en-US"/>
              </a:p>
            </c:txPr>
          </c:dispUnitsLbl>
        </c:dispUnits>
      </c:valAx>
    </c:plotArea>
    <c:legend>
      <c:legendPos val="r"/>
      <c:layout>
        <c:manualLayout>
          <c:xMode val="edge"/>
          <c:yMode val="edge"/>
          <c:x val="0.70893518472125405"/>
          <c:y val="0.196250969133831"/>
          <c:w val="0.23632431403257401"/>
          <c:h val="0.35327825075615799"/>
        </c:manualLayout>
      </c:layout>
      <c:overlay val="0"/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gap"/>
    <c:showDLblsOverMax val="0"/>
  </c:chart>
  <c:spPr>
    <a:ln>
      <a:noFill/>
    </a:ln>
  </c:sp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587" y="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520" y="4560570"/>
            <a:ext cx="5852160" cy="4320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19474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587" y="9119474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pitchFamily="34" charset="0"/>
                <a:ea typeface="ＭＳ Ｐゴシック" pitchFamily="5" charset="-128"/>
              </a:defRPr>
            </a:lvl1pPr>
          </a:lstStyle>
          <a:p>
            <a:pPr>
              <a:defRPr/>
            </a:pPr>
            <a:fld id="{0B3F3E33-F230-4751-A525-10EECB5E51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5158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B3F3E33-F230-4751-A525-10EECB5E5123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4627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dirty="0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85372" indent="-302066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208265" indent="-24165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91571" indent="-24165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174878" indent="-24165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658184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141490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624796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108102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457DFF3-2A26-4547-B28F-59A4881DCB1A}" type="slidenum">
              <a:rPr lang="en-US" smtClean="0">
                <a:solidFill>
                  <a:prstClr val="black"/>
                </a:solidFill>
              </a:rPr>
              <a:pPr eaLnBrk="1" hangingPunct="1"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4400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83582" lvl="1" indent="-181224" eaLnBrk="1" hangingPunct="1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AU" sz="1000" dirty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85302" indent="-302039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208157" indent="-24163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91420" indent="-24163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174684" indent="-24163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657947" indent="-24163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3141210" indent="-24163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624473" indent="-24163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4107736" indent="-24163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A4CB9C04-32D5-4C8E-AA6B-CE300D42B159}" type="slidenum">
              <a:rPr lang="en-US" smtClean="0">
                <a:solidFill>
                  <a:prstClr val="black"/>
                </a:solidFill>
              </a:rPr>
              <a:pPr eaLnBrk="1" hangingPunct="1"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89246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258A83-19C9-48B5-A8D0-28A84C7E213C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406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B3F3E33-F230-4751-A525-10EECB5E5123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715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3" descr="watermark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52"/>
          <a:stretch>
            <a:fillRect/>
          </a:stretch>
        </p:blipFill>
        <p:spPr bwMode="auto">
          <a:xfrm>
            <a:off x="0" y="0"/>
            <a:ext cx="9144000" cy="682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5"/>
          <p:cNvSpPr>
            <a:spLocks noChangeArrowheads="1"/>
          </p:cNvSpPr>
          <p:nvPr userDrawn="1"/>
        </p:nvSpPr>
        <p:spPr bwMode="auto">
          <a:xfrm>
            <a:off x="0" y="4149725"/>
            <a:ext cx="9144000" cy="1441450"/>
          </a:xfrm>
          <a:prstGeom prst="rect">
            <a:avLst/>
          </a:prstGeom>
          <a:solidFill>
            <a:schemeClr val="bg1">
              <a:alpha val="65881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AU" altLang="en-US"/>
          </a:p>
        </p:txBody>
      </p:sp>
      <p:sp>
        <p:nvSpPr>
          <p:cNvPr id="6" name="Rectangle 8"/>
          <p:cNvSpPr>
            <a:spLocks noChangeArrowheads="1"/>
          </p:cNvSpPr>
          <p:nvPr userDrawn="1"/>
        </p:nvSpPr>
        <p:spPr bwMode="auto">
          <a:xfrm>
            <a:off x="0" y="431800"/>
            <a:ext cx="9144000" cy="1412875"/>
          </a:xfrm>
          <a:prstGeom prst="rect">
            <a:avLst/>
          </a:prstGeom>
          <a:solidFill>
            <a:srgbClr val="1E427A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AU" altLang="en-US"/>
          </a:p>
        </p:txBody>
      </p:sp>
      <p:pic>
        <p:nvPicPr>
          <p:cNvPr id="7" name="Picture 9" descr="banner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425" y="836613"/>
            <a:ext cx="460057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16"/>
          <p:cNvSpPr>
            <a:spLocks noChangeArrowheads="1"/>
          </p:cNvSpPr>
          <p:nvPr userDrawn="1"/>
        </p:nvSpPr>
        <p:spPr bwMode="auto">
          <a:xfrm>
            <a:off x="0" y="5589588"/>
            <a:ext cx="9144000" cy="71437"/>
          </a:xfrm>
          <a:prstGeom prst="rect">
            <a:avLst/>
          </a:prstGeom>
          <a:solidFill>
            <a:srgbClr val="1E427A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AU" altLang="en-US"/>
          </a:p>
        </p:txBody>
      </p:sp>
      <p:pic>
        <p:nvPicPr>
          <p:cNvPr id="9" name="Picture 20" descr="logo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4292600"/>
            <a:ext cx="2381250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0975" y="454025"/>
            <a:ext cx="7772400" cy="1470025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9388" y="2205038"/>
            <a:ext cx="6400800" cy="1057275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259773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/>
              <a:t>1 May 2018</a:t>
            </a: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www.astronomyaustralia.org.au</a:t>
            </a:r>
          </a:p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1E6D5E-C84E-4256-B096-E0E845433E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577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/>
              <a:t>1 May 2018</a:t>
            </a: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www.astronomyaustralia.org.au</a:t>
            </a:r>
          </a:p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47585-B07F-4052-A79E-D004929552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721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366301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907091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302299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47686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944524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865059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33395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13412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/>
              <a:t>1 May 2018</a:t>
            </a: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www.astronomyaustralia.org.au</a:t>
            </a:r>
          </a:p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0F1BC9-9127-4C01-B5A7-0A9789FDD3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6773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637304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167383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356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/>
              <a:t>1 May 2018</a:t>
            </a: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www.astronomyaustralia.org.au</a:t>
            </a:r>
          </a:p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57BB53-3973-46BD-B524-0C0588D96C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277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/>
              <a:t>1 May 2018</a:t>
            </a: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www.astronomyaustralia.org.au</a:t>
            </a:r>
          </a:p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7B6E1-3829-490D-84F5-37EFEA05B0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58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/>
              <a:t>1 May 2018</a:t>
            </a: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www.astronomyaustralia.org.au</a:t>
            </a:r>
          </a:p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F2A7ED-D41D-4EFE-A544-489F5A9716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7087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/>
              <a:t>1 May 2018</a:t>
            </a: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www.astronomyaustralia.org.au</a:t>
            </a:r>
          </a:p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817297-654E-44E3-9729-2F34623D30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917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/>
              <a:t>1 May 2018</a:t>
            </a: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www.astronomyaustralia.org.au</a:t>
            </a:r>
          </a:p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62B3C9-2FF7-4F17-A8AA-BF67C1A7A3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3193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/>
              <a:t>1 May 2018</a:t>
            </a: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www.astronomyaustralia.org.au</a:t>
            </a:r>
          </a:p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5AAC2D-8EC9-4331-960C-472C42B9DB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921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/>
              <a:t>1 May 2018</a:t>
            </a: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www.astronomyaustralia.org.au</a:t>
            </a:r>
          </a:p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8DB55E-1CE1-4474-9FBE-B3696987F1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14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WordPictureWatermark3" descr="watermark_75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1863" y="15875"/>
            <a:ext cx="6907212" cy="672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8"/>
          <p:cNvSpPr>
            <a:spLocks noChangeArrowheads="1"/>
          </p:cNvSpPr>
          <p:nvPr userDrawn="1"/>
        </p:nvSpPr>
        <p:spPr bwMode="auto">
          <a:xfrm>
            <a:off x="0" y="431800"/>
            <a:ext cx="9144000" cy="765175"/>
          </a:xfrm>
          <a:prstGeom prst="rect">
            <a:avLst/>
          </a:prstGeom>
          <a:solidFill>
            <a:srgbClr val="1E427A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AU" altLang="en-US"/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10400" y="64516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>
                <a:solidFill>
                  <a:schemeClr val="bg2"/>
                </a:solidFill>
                <a:latin typeface="Arial" pitchFamily="34" charset="0"/>
                <a:ea typeface="ＭＳ Ｐゴシック" pitchFamily="5" charset="-128"/>
              </a:defRPr>
            </a:lvl1pPr>
          </a:lstStyle>
          <a:p>
            <a:pPr>
              <a:defRPr/>
            </a:pPr>
            <a:r>
              <a:rPr lang="en-AU"/>
              <a:t>1 May 2018</a:t>
            </a: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59538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www.astronomyaustralia.org.au</a:t>
            </a:r>
          </a:p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7950" y="64516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600" b="1">
                <a:solidFill>
                  <a:schemeClr val="bg2"/>
                </a:solidFill>
                <a:latin typeface="Arial" pitchFamily="34" charset="0"/>
                <a:ea typeface="ＭＳ Ｐゴシック" pitchFamily="5" charset="-128"/>
              </a:defRPr>
            </a:lvl1pPr>
          </a:lstStyle>
          <a:p>
            <a:pPr>
              <a:defRPr/>
            </a:pPr>
            <a:fld id="{84D80A0B-9BAB-498B-A23D-FF9B90CB4F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3" name="Picture 10" descr="logo_white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476250"/>
            <a:ext cx="781050" cy="69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Rectangle 13"/>
          <p:cNvSpPr>
            <a:spLocks noChangeArrowheads="1"/>
          </p:cNvSpPr>
          <p:nvPr userDrawn="1"/>
        </p:nvSpPr>
        <p:spPr bwMode="auto">
          <a:xfrm>
            <a:off x="0" y="6381750"/>
            <a:ext cx="9144000" cy="69850"/>
          </a:xfrm>
          <a:prstGeom prst="rect">
            <a:avLst/>
          </a:prstGeom>
          <a:solidFill>
            <a:srgbClr val="1E427A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29" r:id="rId1"/>
    <p:sldLayoutId id="2147484708" r:id="rId2"/>
    <p:sldLayoutId id="2147484709" r:id="rId3"/>
    <p:sldLayoutId id="2147484710" r:id="rId4"/>
    <p:sldLayoutId id="2147484711" r:id="rId5"/>
    <p:sldLayoutId id="2147484712" r:id="rId6"/>
    <p:sldLayoutId id="2147484713" r:id="rId7"/>
    <p:sldLayoutId id="2147484714" r:id="rId8"/>
    <p:sldLayoutId id="2147484715" r:id="rId9"/>
    <p:sldLayoutId id="2147484716" r:id="rId10"/>
    <p:sldLayoutId id="2147484717" r:id="rId11"/>
  </p:sldLayoutIdLst>
  <p:hf hdr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2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2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2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2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2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5"/>
          <p:cNvSpPr>
            <a:spLocks noChangeArrowheads="1"/>
          </p:cNvSpPr>
          <p:nvPr userDrawn="1"/>
        </p:nvSpPr>
        <p:spPr bwMode="auto">
          <a:xfrm>
            <a:off x="0" y="431800"/>
            <a:ext cx="9144000" cy="1412875"/>
          </a:xfrm>
          <a:prstGeom prst="rect">
            <a:avLst/>
          </a:prstGeom>
          <a:solidFill>
            <a:srgbClr val="1E427A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AU" altLang="en-US"/>
          </a:p>
        </p:txBody>
      </p:sp>
      <p:pic>
        <p:nvPicPr>
          <p:cNvPr id="2051" name="Picture 26" descr="banner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425" y="836613"/>
            <a:ext cx="460057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718" r:id="rId1"/>
    <p:sldLayoutId id="2147484719" r:id="rId2"/>
    <p:sldLayoutId id="2147484720" r:id="rId3"/>
    <p:sldLayoutId id="2147484721" r:id="rId4"/>
    <p:sldLayoutId id="2147484722" r:id="rId5"/>
    <p:sldLayoutId id="2147484723" r:id="rId6"/>
    <p:sldLayoutId id="2147484724" r:id="rId7"/>
    <p:sldLayoutId id="2147484725" r:id="rId8"/>
    <p:sldLayoutId id="2147484726" r:id="rId9"/>
    <p:sldLayoutId id="2147484727" r:id="rId10"/>
    <p:sldLayoutId id="2147484728" r:id="rId11"/>
  </p:sldLayoutIdLst>
  <p:hf hdr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1400" b="1">
          <a:solidFill>
            <a:srgbClr val="1E3C84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1600" b="1">
          <a:solidFill>
            <a:srgbClr val="1E3C84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tiff"/><Relationship Id="rId13" Type="http://schemas.openxmlformats.org/officeDocument/2006/relationships/image" Target="../media/image24.tiff"/><Relationship Id="rId3" Type="http://schemas.openxmlformats.org/officeDocument/2006/relationships/image" Target="../media/image14.tiff"/><Relationship Id="rId7" Type="http://schemas.openxmlformats.org/officeDocument/2006/relationships/image" Target="../media/image18.tiff"/><Relationship Id="rId12" Type="http://schemas.openxmlformats.org/officeDocument/2006/relationships/image" Target="../media/image23.tiff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tiff"/><Relationship Id="rId11" Type="http://schemas.openxmlformats.org/officeDocument/2006/relationships/image" Target="../media/image22.tiff"/><Relationship Id="rId5" Type="http://schemas.openxmlformats.org/officeDocument/2006/relationships/image" Target="../media/image16.tiff"/><Relationship Id="rId10" Type="http://schemas.openxmlformats.org/officeDocument/2006/relationships/image" Target="../media/image21.tiff"/><Relationship Id="rId4" Type="http://schemas.openxmlformats.org/officeDocument/2006/relationships/image" Target="../media/image15.tiff"/><Relationship Id="rId9" Type="http://schemas.openxmlformats.org/officeDocument/2006/relationships/image" Target="../media/image20.tiff"/><Relationship Id="rId14" Type="http://schemas.openxmlformats.org/officeDocument/2006/relationships/image" Target="../media/image25.tif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tiff"/><Relationship Id="rId3" Type="http://schemas.openxmlformats.org/officeDocument/2006/relationships/image" Target="../media/image14.tiff"/><Relationship Id="rId7" Type="http://schemas.openxmlformats.org/officeDocument/2006/relationships/image" Target="../media/image18.tiff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tiff"/><Relationship Id="rId11" Type="http://schemas.openxmlformats.org/officeDocument/2006/relationships/image" Target="../media/image26.png"/><Relationship Id="rId5" Type="http://schemas.openxmlformats.org/officeDocument/2006/relationships/image" Target="../media/image16.tiff"/><Relationship Id="rId10" Type="http://schemas.openxmlformats.org/officeDocument/2006/relationships/image" Target="../media/image21.tiff"/><Relationship Id="rId4" Type="http://schemas.openxmlformats.org/officeDocument/2006/relationships/image" Target="../media/image15.tiff"/><Relationship Id="rId9" Type="http://schemas.openxmlformats.org/officeDocument/2006/relationships/image" Target="../media/image20.tif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tiff"/><Relationship Id="rId13" Type="http://schemas.openxmlformats.org/officeDocument/2006/relationships/image" Target="../media/image23.tiff"/><Relationship Id="rId3" Type="http://schemas.openxmlformats.org/officeDocument/2006/relationships/image" Target="../media/image14.tiff"/><Relationship Id="rId7" Type="http://schemas.openxmlformats.org/officeDocument/2006/relationships/image" Target="../media/image18.tiff"/><Relationship Id="rId12" Type="http://schemas.openxmlformats.org/officeDocument/2006/relationships/image" Target="../media/image22.tiff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tiff"/><Relationship Id="rId11" Type="http://schemas.openxmlformats.org/officeDocument/2006/relationships/image" Target="../media/image26.png"/><Relationship Id="rId5" Type="http://schemas.openxmlformats.org/officeDocument/2006/relationships/image" Target="../media/image16.tiff"/><Relationship Id="rId10" Type="http://schemas.openxmlformats.org/officeDocument/2006/relationships/image" Target="../media/image21.tiff"/><Relationship Id="rId4" Type="http://schemas.openxmlformats.org/officeDocument/2006/relationships/image" Target="../media/image15.tiff"/><Relationship Id="rId9" Type="http://schemas.openxmlformats.org/officeDocument/2006/relationships/image" Target="../media/image20.tiff"/><Relationship Id="rId14" Type="http://schemas.openxmlformats.org/officeDocument/2006/relationships/image" Target="../media/image2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11724" y="454025"/>
            <a:ext cx="10011509" cy="1470025"/>
          </a:xfrm>
        </p:spPr>
        <p:txBody>
          <a:bodyPr/>
          <a:lstStyle/>
          <a:p>
            <a:pPr eaLnBrk="1" hangingPunct="1"/>
            <a:r>
              <a:rPr lang="en-US" altLang="en-US" sz="3800" dirty="0">
                <a:ea typeface="ＭＳ Ｐゴシック" pitchFamily="34" charset="-128"/>
              </a:rPr>
              <a:t>Data and Computing Investment Strategy</a:t>
            </a:r>
            <a:endParaRPr lang="en-US" altLang="en-US" sz="3800" b="1" dirty="0">
              <a:ea typeface="ＭＳ Ｐゴシック" pitchFamily="34" charset="-128"/>
            </a:endParaRPr>
          </a:p>
        </p:txBody>
      </p:sp>
      <p:sp>
        <p:nvSpPr>
          <p:cNvPr id="4101" name="Rectangle 8"/>
          <p:cNvSpPr>
            <a:spLocks noChangeArrowheads="1"/>
          </p:cNvSpPr>
          <p:nvPr/>
        </p:nvSpPr>
        <p:spPr bwMode="auto">
          <a:xfrm>
            <a:off x="179388" y="5661025"/>
            <a:ext cx="287972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altLang="en-US" sz="1600" b="1" dirty="0">
                <a:solidFill>
                  <a:srgbClr val="1E3C84"/>
                </a:solidFill>
              </a:rPr>
              <a:t>23</a:t>
            </a:r>
            <a:r>
              <a:rPr lang="en-US" altLang="en-US" sz="1600" b="1" baseline="30000" dirty="0">
                <a:solidFill>
                  <a:srgbClr val="1E3C84"/>
                </a:solidFill>
              </a:rPr>
              <a:t>rd</a:t>
            </a:r>
            <a:r>
              <a:rPr lang="en-US" altLang="en-US" sz="1600" b="1" dirty="0">
                <a:solidFill>
                  <a:srgbClr val="1E3C84"/>
                </a:solidFill>
              </a:rPr>
              <a:t> October 2018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D23C3E6-1F0B-8648-BE20-C1FDAB4829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15888C6B-57FA-DE42-8059-FF14987326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4666593"/>
            <a:ext cx="6400800" cy="90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3200">
                <a:solidFill>
                  <a:schemeClr val="bg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bg2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bg2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bg2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2"/>
                </a:solidFill>
                <a:latin typeface="+mn-lt"/>
                <a:ea typeface="ＭＳ Ｐゴシック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2"/>
                </a:solidFill>
                <a:latin typeface="+mn-lt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800" kern="0" dirty="0">
                <a:ea typeface="ＭＳ Ｐゴシック" pitchFamily="34" charset="-128"/>
              </a:rPr>
              <a:t>Robert Shen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01986"/>
          </a:xfrm>
        </p:spPr>
        <p:txBody>
          <a:bodyPr/>
          <a:lstStyle/>
          <a:p>
            <a:r>
              <a:rPr lang="en-AU" altLang="en-US" sz="3600" dirty="0">
                <a:ea typeface="Verdana" pitchFamily="34" charset="0"/>
                <a:cs typeface="Verdana" pitchFamily="34" charset="0"/>
              </a:rPr>
              <a:t>Previous AAL Investment</a:t>
            </a:r>
          </a:p>
        </p:txBody>
      </p:sp>
      <p:sp>
        <p:nvSpPr>
          <p:cNvPr id="10243" name="Date Placeholder 3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AU" dirty="0">
                <a:solidFill>
                  <a:schemeClr val="bg2"/>
                </a:solidFill>
              </a:rPr>
              <a:t>23 October 2018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244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dirty="0">
                <a:solidFill>
                  <a:srgbClr val="808080"/>
                </a:solidFill>
              </a:rPr>
              <a:t>www.astronomyaustralia.org.au</a:t>
            </a:r>
          </a:p>
          <a:p>
            <a:pPr eaLnBrk="1" hangingPunct="1"/>
            <a:endParaRPr lang="en-US" altLang="en-US" dirty="0">
              <a:solidFill>
                <a:srgbClr val="808080"/>
              </a:solidFill>
            </a:endParaRPr>
          </a:p>
        </p:txBody>
      </p:sp>
      <p:sp>
        <p:nvSpPr>
          <p:cNvPr id="1024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1648988-DCBB-44C8-80A7-353D8021CE9E}" type="slidenum">
              <a:rPr lang="en-US" altLang="en-US" smtClean="0">
                <a:solidFill>
                  <a:srgbClr val="808080"/>
                </a:solidFill>
              </a:rPr>
              <a:pPr eaLnBrk="1" hangingPunct="1"/>
              <a:t>2</a:t>
            </a:fld>
            <a:endParaRPr lang="en-US" altLang="en-US" dirty="0">
              <a:solidFill>
                <a:srgbClr val="808080"/>
              </a:solidFill>
            </a:endParaRPr>
          </a:p>
        </p:txBody>
      </p:sp>
      <p:graphicFrame>
        <p:nvGraphicFramePr>
          <p:cNvPr id="10" name="Chart 9"/>
          <p:cNvGraphicFramePr>
            <a:graphicFrameLocks/>
          </p:cNvGraphicFramePr>
          <p:nvPr>
            <p:extLst/>
          </p:nvPr>
        </p:nvGraphicFramePr>
        <p:xfrm>
          <a:off x="107950" y="1993692"/>
          <a:ext cx="5288509" cy="41882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6060632" y="4324504"/>
            <a:ext cx="3084393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tabLst>
                <a:tab pos="2865438" algn="r"/>
              </a:tabLst>
            </a:pPr>
            <a:r>
              <a:rPr lang="en-AU" dirty="0">
                <a:solidFill>
                  <a:schemeClr val="bg2"/>
                </a:solidFill>
                <a:latin typeface="+mn-lt"/>
                <a:ea typeface="Verdana" pitchFamily="34" charset="0"/>
                <a:cs typeface="Verdana" pitchFamily="34" charset="0"/>
              </a:rPr>
              <a:t>Priority	</a:t>
            </a:r>
            <a:r>
              <a:rPr lang="en-AU" dirty="0">
                <a:solidFill>
                  <a:schemeClr val="bg2"/>
                </a:solidFill>
                <a:ea typeface="Verdana" pitchFamily="34" charset="0"/>
                <a:cs typeface="Verdana" pitchFamily="34" charset="0"/>
              </a:rPr>
              <a:t>Amount</a:t>
            </a:r>
            <a:endParaRPr lang="en-AU" dirty="0">
              <a:solidFill>
                <a:schemeClr val="bg2"/>
              </a:solidFill>
              <a:latin typeface="+mn-lt"/>
              <a:ea typeface="Verdana" pitchFamily="34" charset="0"/>
              <a:cs typeface="Verdana" pitchFamily="34" charset="0"/>
            </a:endParaRPr>
          </a:p>
          <a:p>
            <a:pPr>
              <a:tabLst>
                <a:tab pos="2865438" algn="r"/>
              </a:tabLst>
            </a:pPr>
            <a:r>
              <a:rPr lang="en-AU" u="sng" dirty="0">
                <a:solidFill>
                  <a:schemeClr val="bg2"/>
                </a:solidFill>
                <a:latin typeface="+mn-lt"/>
                <a:ea typeface="Verdana" pitchFamily="34" charset="0"/>
                <a:cs typeface="Verdana" pitchFamily="34" charset="0"/>
              </a:rPr>
              <a:t>	($M)</a:t>
            </a:r>
          </a:p>
          <a:p>
            <a:pPr>
              <a:tabLst>
                <a:tab pos="2865438" algn="r"/>
              </a:tabLst>
            </a:pPr>
            <a:r>
              <a:rPr lang="en-AU" dirty="0">
                <a:solidFill>
                  <a:schemeClr val="bg2"/>
                </a:solidFill>
                <a:latin typeface="+mn-lt"/>
                <a:ea typeface="Verdana" pitchFamily="34" charset="0"/>
                <a:cs typeface="Verdana" pitchFamily="34" charset="0"/>
              </a:rPr>
              <a:t>1. GMT                        </a:t>
            </a:r>
            <a:r>
              <a:rPr lang="en-AU" dirty="0">
                <a:solidFill>
                  <a:schemeClr val="bg2"/>
                </a:solidFill>
                <a:ea typeface="Verdana" pitchFamily="34" charset="0"/>
                <a:cs typeface="Verdana" pitchFamily="34" charset="0"/>
              </a:rPr>
              <a:t>$37.3 </a:t>
            </a:r>
            <a:endParaRPr lang="en-AU" dirty="0">
              <a:solidFill>
                <a:schemeClr val="bg2"/>
              </a:solidFill>
              <a:latin typeface="+mn-lt"/>
              <a:ea typeface="Verdana" pitchFamily="34" charset="0"/>
              <a:cs typeface="Verdana" pitchFamily="34" charset="0"/>
            </a:endParaRPr>
          </a:p>
          <a:p>
            <a:pPr>
              <a:tabLst>
                <a:tab pos="2865438" algn="r"/>
              </a:tabLst>
            </a:pPr>
            <a:r>
              <a:rPr lang="en-AU" dirty="0">
                <a:solidFill>
                  <a:schemeClr val="bg2"/>
                </a:solidFill>
                <a:latin typeface="+mn-lt"/>
                <a:ea typeface="Verdana" pitchFamily="34" charset="0"/>
                <a:cs typeface="Verdana" pitchFamily="34" charset="0"/>
              </a:rPr>
              <a:t>2. SKA	 $32.9</a:t>
            </a:r>
          </a:p>
          <a:p>
            <a:pPr>
              <a:tabLst>
                <a:tab pos="2865438" algn="r"/>
              </a:tabLst>
            </a:pPr>
            <a:r>
              <a:rPr lang="en-AU" dirty="0">
                <a:solidFill>
                  <a:schemeClr val="bg2"/>
                </a:solidFill>
                <a:latin typeface="+mn-lt"/>
                <a:ea typeface="Verdana" pitchFamily="34" charset="0"/>
                <a:cs typeface="Verdana" pitchFamily="34" charset="0"/>
              </a:rPr>
              <a:t>3. 8m	         $30.6 </a:t>
            </a:r>
          </a:p>
          <a:p>
            <a:pPr>
              <a:tabLst>
                <a:tab pos="2865438" algn="r"/>
              </a:tabLst>
            </a:pPr>
            <a:r>
              <a:rPr lang="en-AU" dirty="0">
                <a:solidFill>
                  <a:schemeClr val="bg2"/>
                </a:solidFill>
                <a:latin typeface="+mn-lt"/>
                <a:ea typeface="Verdana" pitchFamily="34" charset="0"/>
                <a:cs typeface="Verdana" pitchFamily="34" charset="0"/>
              </a:rPr>
              <a:t>4. AAT	$14.5 </a:t>
            </a:r>
          </a:p>
          <a:p>
            <a:pPr>
              <a:tabLst>
                <a:tab pos="2865438" algn="r"/>
              </a:tabLst>
            </a:pPr>
            <a:r>
              <a:rPr lang="en-AU" dirty="0">
                <a:solidFill>
                  <a:schemeClr val="bg2"/>
                </a:solidFill>
                <a:latin typeface="+mn-lt"/>
                <a:ea typeface="Verdana" pitchFamily="34" charset="0"/>
                <a:cs typeface="Verdana" pitchFamily="34" charset="0"/>
              </a:rPr>
              <a:t>5. eResearch	$4.3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1DF3384-3AA3-7643-8FE3-49F254291DF0}"/>
              </a:ext>
            </a:extLst>
          </p:cNvPr>
          <p:cNvSpPr/>
          <p:nvPr/>
        </p:nvSpPr>
        <p:spPr>
          <a:xfrm>
            <a:off x="616106" y="153319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>
              <a:buNone/>
            </a:pPr>
            <a:r>
              <a:rPr lang="en-AU" b="1" dirty="0">
                <a:solidFill>
                  <a:schemeClr val="bg2"/>
                </a:solidFill>
                <a:latin typeface="+mn-lt"/>
                <a:ea typeface="Verdana" pitchFamily="34" charset="0"/>
                <a:cs typeface="Verdana" pitchFamily="34" charset="0"/>
              </a:rPr>
              <a:t>AAL Investment 2007-15 (total $125M)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F6A392-5DFE-E545-873C-B92DB0A6635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602"/>
          <a:stretch/>
        </p:blipFill>
        <p:spPr>
          <a:xfrm>
            <a:off x="6121400" y="1207476"/>
            <a:ext cx="3022600" cy="3117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2957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>
                <a:solidFill>
                  <a:srgbClr val="808080"/>
                </a:solidFill>
              </a:rPr>
              <a:t>www.astronomyaustralia.org.au</a:t>
            </a:r>
          </a:p>
          <a:p>
            <a:pPr eaLnBrk="1" hangingPunct="1"/>
            <a:endParaRPr lang="en-US">
              <a:solidFill>
                <a:srgbClr val="808080"/>
              </a:solidFill>
            </a:endParaRPr>
          </a:p>
        </p:txBody>
      </p:sp>
      <p:sp>
        <p:nvSpPr>
          <p:cNvPr id="614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E0F80053-205B-41A1-B270-0A0726746894}" type="slidenum">
              <a:rPr lang="en-US" smtClean="0">
                <a:solidFill>
                  <a:srgbClr val="808080"/>
                </a:solidFill>
              </a:rPr>
              <a:pPr eaLnBrk="1" hangingPunct="1"/>
              <a:t>3</a:t>
            </a:fld>
            <a:endParaRPr lang="en-US">
              <a:solidFill>
                <a:srgbClr val="808080"/>
              </a:solidFill>
            </a:endParaRP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274638"/>
            <a:ext cx="8686800" cy="1143000"/>
          </a:xfrm>
        </p:spPr>
        <p:txBody>
          <a:bodyPr/>
          <a:lstStyle/>
          <a:p>
            <a:pPr eaLnBrk="1" hangingPunct="1"/>
            <a:r>
              <a:rPr lang="en-US" altLang="ja-JP" sz="3600" dirty="0">
                <a:ea typeface="ＭＳ Ｐゴシック" pitchFamily="34" charset="-128"/>
              </a:rPr>
              <a:t>Decadal</a:t>
            </a:r>
            <a:r>
              <a:rPr lang="en-US" altLang="ja-JP" sz="3600" dirty="0">
                <a:ea typeface="Verdana" pitchFamily="34" charset="0"/>
                <a:cs typeface="Verdana" pitchFamily="34" charset="0"/>
              </a:rPr>
              <a:t> Plan 2016-2025</a:t>
            </a:r>
            <a:endParaRPr lang="en-US" sz="3600" dirty="0">
              <a:ea typeface="Verdana" pitchFamily="34" charset="0"/>
              <a:cs typeface="Verdana" pitchFamily="34" charset="0"/>
            </a:endParaRPr>
          </a:p>
        </p:txBody>
      </p:sp>
      <p:sp>
        <p:nvSpPr>
          <p:cNvPr id="615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0025" y="1438275"/>
            <a:ext cx="5819775" cy="4796270"/>
          </a:xfrm>
        </p:spPr>
        <p:txBody>
          <a:bodyPr/>
          <a:lstStyle/>
          <a:p>
            <a:pPr marL="0" indent="0">
              <a:buNone/>
            </a:pPr>
            <a:r>
              <a:rPr lang="en-AU" sz="1800" b="1" dirty="0">
                <a:ea typeface="Verdana" pitchFamily="34" charset="0"/>
                <a:cs typeface="Verdana" pitchFamily="34" charset="0"/>
              </a:rPr>
              <a:t>Five equally-weighted top priorities (abridged): </a:t>
            </a:r>
            <a:r>
              <a:rPr lang="en-AU" sz="1800" dirty="0">
                <a:ea typeface="Verdana" pitchFamily="34" charset="0"/>
                <a:cs typeface="Verdana" pitchFamily="34" charset="0"/>
              </a:rPr>
              <a:t> </a:t>
            </a:r>
            <a:endParaRPr lang="en-AU" sz="1800" b="1" dirty="0">
              <a:ea typeface="Verdana" pitchFamily="34" charset="0"/>
              <a:cs typeface="Verdana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AU" sz="1800" dirty="0">
                <a:ea typeface="Verdana" pitchFamily="34" charset="0"/>
                <a:cs typeface="Verdana" pitchFamily="34" charset="0"/>
              </a:rPr>
              <a:t>Partnership equating to 30% of an </a:t>
            </a:r>
            <a:r>
              <a:rPr lang="en-AU" sz="1800" b="1" dirty="0">
                <a:ea typeface="Verdana" pitchFamily="34" charset="0"/>
                <a:cs typeface="Verdana" pitchFamily="34" charset="0"/>
              </a:rPr>
              <a:t>8-metre class optical/infrared(IR) </a:t>
            </a:r>
            <a:r>
              <a:rPr lang="en-AU" sz="1800" dirty="0">
                <a:ea typeface="Verdana" pitchFamily="34" charset="0"/>
                <a:cs typeface="Verdana" pitchFamily="34" charset="0"/>
              </a:rPr>
              <a:t>telescope</a:t>
            </a:r>
          </a:p>
          <a:p>
            <a:pPr marL="457200" indent="-457200">
              <a:buFont typeface="+mj-lt"/>
              <a:buAutoNum type="arabicPeriod"/>
            </a:pPr>
            <a:r>
              <a:rPr lang="en-AU" sz="1800" dirty="0">
                <a:ea typeface="Verdana" pitchFamily="34" charset="0"/>
                <a:cs typeface="Verdana" pitchFamily="34" charset="0"/>
              </a:rPr>
              <a:t>Development &amp; ops of the </a:t>
            </a:r>
            <a:r>
              <a:rPr lang="en-AU" sz="1800" b="1" dirty="0">
                <a:ea typeface="Verdana" pitchFamily="34" charset="0"/>
                <a:cs typeface="Verdana" pitchFamily="34" charset="0"/>
              </a:rPr>
              <a:t>Aust. Square Kilometre Array precursors at MRO </a:t>
            </a:r>
            <a:r>
              <a:rPr lang="en-AU" sz="1800" dirty="0">
                <a:ea typeface="Verdana" pitchFamily="34" charset="0"/>
                <a:cs typeface="Verdana" pitchFamily="34" charset="0"/>
              </a:rPr>
              <a:t>and membership of SKA</a:t>
            </a:r>
          </a:p>
          <a:p>
            <a:pPr marL="457200" indent="-457200">
              <a:buFont typeface="+mj-lt"/>
              <a:buAutoNum type="arabicPeriod"/>
            </a:pPr>
            <a:r>
              <a:rPr lang="en-AU" sz="1800" dirty="0">
                <a:ea typeface="Verdana" pitchFamily="34" charset="0"/>
                <a:cs typeface="Verdana" pitchFamily="34" charset="0"/>
              </a:rPr>
              <a:t>Partnership equating to 10% of a </a:t>
            </a:r>
            <a:r>
              <a:rPr lang="en-AU" sz="1800" b="1" dirty="0">
                <a:ea typeface="Verdana" pitchFamily="34" charset="0"/>
                <a:cs typeface="Verdana" pitchFamily="34" charset="0"/>
              </a:rPr>
              <a:t>30-metre class optical/IR telescope</a:t>
            </a:r>
          </a:p>
          <a:p>
            <a:pPr marL="457200" indent="-457200">
              <a:buFont typeface="+mj-lt"/>
              <a:buAutoNum type="arabicPeriod"/>
            </a:pPr>
            <a:r>
              <a:rPr lang="en-AU" sz="1800" dirty="0">
                <a:ea typeface="Verdana" pitchFamily="34" charset="0"/>
                <a:cs typeface="Verdana" pitchFamily="34" charset="0"/>
              </a:rPr>
              <a:t>Capability within </a:t>
            </a:r>
            <a:r>
              <a:rPr lang="en-AU" sz="1800" b="1" dirty="0">
                <a:ea typeface="Verdana" pitchFamily="34" charset="0"/>
                <a:cs typeface="Verdana" pitchFamily="34" charset="0"/>
              </a:rPr>
              <a:t>AAO and ATNF </a:t>
            </a:r>
            <a:r>
              <a:rPr lang="en-AU" sz="1800" dirty="0">
                <a:ea typeface="Verdana" pitchFamily="34" charset="0"/>
                <a:cs typeface="Verdana" pitchFamily="34" charset="0"/>
              </a:rPr>
              <a:t>to maximise Australia’s engagement in global projects through instrumentation </a:t>
            </a:r>
          </a:p>
          <a:p>
            <a:pPr marL="457200" indent="-457200">
              <a:buFont typeface="+mj-lt"/>
              <a:buAutoNum type="arabicPeriod"/>
            </a:pPr>
            <a:r>
              <a:rPr lang="en-AU" sz="1800" dirty="0">
                <a:ea typeface="Verdana" pitchFamily="34" charset="0"/>
                <a:cs typeface="Verdana" pitchFamily="34" charset="0"/>
              </a:rPr>
              <a:t>World-class </a:t>
            </a:r>
            <a:r>
              <a:rPr lang="en-AU" sz="1800" b="1" dirty="0">
                <a:ea typeface="Verdana" pitchFamily="34" charset="0"/>
                <a:cs typeface="Verdana" pitchFamily="34" charset="0"/>
              </a:rPr>
              <a:t>high performance computing and </a:t>
            </a:r>
            <a:br>
              <a:rPr lang="en-AU" sz="1800" b="1" dirty="0">
                <a:ea typeface="Verdana" pitchFamily="34" charset="0"/>
                <a:cs typeface="Verdana" pitchFamily="34" charset="0"/>
              </a:rPr>
            </a:br>
            <a:r>
              <a:rPr lang="en-AU" sz="1800" b="1" dirty="0">
                <a:ea typeface="Verdana" pitchFamily="34" charset="0"/>
                <a:cs typeface="Verdana" pitchFamily="34" charset="0"/>
              </a:rPr>
              <a:t>software</a:t>
            </a:r>
            <a:r>
              <a:rPr lang="en-AU" sz="1800" dirty="0">
                <a:ea typeface="Verdana" pitchFamily="34" charset="0"/>
                <a:cs typeface="Verdana" pitchFamily="34" charset="0"/>
              </a:rPr>
              <a:t> capability for large theoretical simulations, and resources to enable processing, delivery of large data sets from these facilities.</a:t>
            </a:r>
            <a:endParaRPr lang="en-AU" sz="1800" b="1" dirty="0">
              <a:ea typeface="Verdana" pitchFamily="34" charset="0"/>
              <a:cs typeface="Verdana" pitchFamily="34" charset="0"/>
            </a:endParaRPr>
          </a:p>
        </p:txBody>
      </p:sp>
      <p:sp>
        <p:nvSpPr>
          <p:cNvPr id="6153" name="Date Placeholder 3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AU" dirty="0">
                <a:solidFill>
                  <a:schemeClr val="bg2"/>
                </a:solidFill>
              </a:rPr>
              <a:t>23 October 2018</a:t>
            </a:r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7404" y="1403105"/>
            <a:ext cx="3303150" cy="4540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6199A98-B351-A64C-B5C0-595990C27D08}"/>
              </a:ext>
            </a:extLst>
          </p:cNvPr>
          <p:cNvPicPr preferRelativeResize="0"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754" y="1410818"/>
            <a:ext cx="3304800" cy="453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17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0BEEE7A0-391B-4948-9271-D42465F042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1636" y="1362831"/>
            <a:ext cx="3318591" cy="482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51304" cy="1143000"/>
          </a:xfrm>
        </p:spPr>
        <p:txBody>
          <a:bodyPr/>
          <a:lstStyle/>
          <a:p>
            <a:r>
              <a:rPr lang="en-US" sz="3600" dirty="0"/>
              <a:t>Working Group Report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413307"/>
            <a:ext cx="5626968" cy="4932282"/>
          </a:xfrm>
        </p:spPr>
        <p:txBody>
          <a:bodyPr/>
          <a:lstStyle/>
          <a:p>
            <a:pPr marL="0" indent="0" algn="just">
              <a:buNone/>
            </a:pPr>
            <a:r>
              <a:rPr lang="en-US" sz="2000" b="1" dirty="0"/>
              <a:t>Computing Infrastructure Planning Working Group (January 2016 – October 2016)</a:t>
            </a:r>
          </a:p>
          <a:p>
            <a:pPr algn="just"/>
            <a:r>
              <a:rPr lang="en-US" sz="1800" b="1" dirty="0"/>
              <a:t>Key recommendation 1: </a:t>
            </a:r>
            <a:r>
              <a:rPr lang="en-US" sz="1800" dirty="0"/>
              <a:t>AAL should invest in the provision of Astronomy Data and Computing Services (ADACS) to provide discipline-specific training, support and expertise.</a:t>
            </a:r>
          </a:p>
          <a:p>
            <a:pPr algn="just"/>
            <a:endParaRPr lang="en-US" sz="1800" dirty="0"/>
          </a:p>
          <a:p>
            <a:pPr algn="just"/>
            <a:endParaRPr lang="en-US" sz="1800" dirty="0"/>
          </a:p>
          <a:p>
            <a:pPr algn="just"/>
            <a:endParaRPr lang="en-US" sz="1800" dirty="0"/>
          </a:p>
          <a:p>
            <a:pPr algn="just"/>
            <a:r>
              <a:rPr lang="en-US" sz="1800" b="1" dirty="0"/>
              <a:t>Key recommendation 2: </a:t>
            </a:r>
            <a:r>
              <a:rPr lang="en-US" sz="1800" dirty="0"/>
              <a:t>AAL should invest approximately $7-15M every five years for astronomy-dedicated data storage and computing resources.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124800" y="6458400"/>
            <a:ext cx="2894399" cy="476250"/>
          </a:xfrm>
        </p:spPr>
        <p:txBody>
          <a:bodyPr/>
          <a:lstStyle/>
          <a:p>
            <a:pPr algn="ctr"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www.astronomyaustralia.org.au</a:t>
            </a:r>
            <a:r>
              <a:rPr lang="en-US" dirty="0">
                <a:solidFill>
                  <a:prstClr val="black">
                    <a:tint val="75000"/>
                  </a:prstClr>
                </a:solidFill>
              </a:rPr>
              <a:t>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108000" y="6451600"/>
            <a:ext cx="2895600" cy="476250"/>
          </a:xfrm>
        </p:spPr>
        <p:txBody>
          <a:bodyPr/>
          <a:lstStyle/>
          <a:p>
            <a:pPr algn="l">
              <a:defRPr/>
            </a:pPr>
            <a:fld id="{198CBE84-9755-426C-B875-395AE7C644AA}" type="slidenum">
              <a:rPr lang="en-US" sz="1600" smtClean="0">
                <a:solidFill>
                  <a:prstClr val="black">
                    <a:tint val="75000"/>
                  </a:prstClr>
                </a:solidFill>
              </a:rPr>
              <a:pPr algn="l">
                <a:defRPr/>
              </a:pPr>
              <a:t>4</a:t>
            </a:fld>
            <a:endParaRPr lang="en-US" sz="16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hangingPunct="1"/>
            <a:r>
              <a:rPr lang="en-AU" dirty="0"/>
              <a:t>23 October 2018</a:t>
            </a:r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51588373-A829-D244-95B5-93906ACE44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99233" y="4056185"/>
            <a:ext cx="3404371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Content Placeholder 13">
            <a:extLst>
              <a:ext uri="{FF2B5EF4-FFF2-40B4-BE49-F238E27FC236}">
                <a16:creationId xmlns:a16="http://schemas.microsoft.com/office/drawing/2014/main" id="{9DB9674F-E560-B94F-B5C7-23B7E3CB5D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99367" y="1417637"/>
            <a:ext cx="3404466" cy="2357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7305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/>
          <a:lstStyle/>
          <a:p>
            <a:r>
              <a:rPr lang="en-US" dirty="0"/>
              <a:t>Investment Principles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57618"/>
            <a:ext cx="9144000" cy="4525963"/>
          </a:xfrm>
        </p:spPr>
        <p:txBody>
          <a:bodyPr/>
          <a:lstStyle/>
          <a:p>
            <a:pPr algn="just">
              <a:buFont typeface="+mj-lt"/>
              <a:buAutoNum type="arabicPeriod"/>
            </a:pPr>
            <a:r>
              <a:rPr lang="en-US" sz="1800" dirty="0"/>
              <a:t>Many existing resources are already available to Australian-based astronomers and therefore </a:t>
            </a:r>
            <a:r>
              <a:rPr lang="en-US" sz="1800" b="1" dirty="0"/>
              <a:t>AAL investments should leverage and augment, rather than duplicate</a:t>
            </a:r>
            <a:r>
              <a:rPr lang="en-US" sz="1800" dirty="0"/>
              <a:t>, existing resources. </a:t>
            </a:r>
          </a:p>
          <a:p>
            <a:pPr algn="just">
              <a:buFont typeface="+mj-lt"/>
              <a:buAutoNum type="arabicPeriod"/>
            </a:pPr>
            <a:endParaRPr lang="en-US" sz="1800" dirty="0"/>
          </a:p>
          <a:p>
            <a:pPr algn="just">
              <a:buFont typeface="+mj-lt"/>
              <a:buAutoNum type="arabicPeriod"/>
            </a:pPr>
            <a:r>
              <a:rPr lang="en-US" sz="1800" dirty="0"/>
              <a:t>Storage and computer resources are limited, therefore </a:t>
            </a:r>
            <a:r>
              <a:rPr lang="en-US" sz="1800" b="1" dirty="0"/>
              <a:t>should be used as efficiently as possible</a:t>
            </a:r>
            <a:r>
              <a:rPr lang="en-US" sz="1800" dirty="0"/>
              <a:t>. </a:t>
            </a:r>
          </a:p>
          <a:p>
            <a:endParaRPr lang="en-US" sz="1800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en-US" sz="1800" b="1" dirty="0"/>
              <a:t>Investment Category</a:t>
            </a:r>
          </a:p>
          <a:p>
            <a:pPr algn="just"/>
            <a:r>
              <a:rPr lang="en-US" sz="1800" b="1" dirty="0"/>
              <a:t>Investing in People: </a:t>
            </a:r>
            <a:r>
              <a:rPr lang="en-US" sz="1800" dirty="0"/>
              <a:t>to ensure skilled resources are available for efficient and effective use of astronomy data and computing infrastructure. </a:t>
            </a:r>
          </a:p>
          <a:p>
            <a:pPr algn="just"/>
            <a:endParaRPr lang="en-US" sz="1800" dirty="0"/>
          </a:p>
          <a:p>
            <a:pPr algn="just"/>
            <a:r>
              <a:rPr lang="en-US" sz="1800" b="1" dirty="0"/>
              <a:t>Investing in Software: </a:t>
            </a:r>
            <a:r>
              <a:rPr lang="en-US" sz="1800" dirty="0"/>
              <a:t>to ensure sufficient tools are available to enable astronomers to discover, access, analyze and visualize data. </a:t>
            </a:r>
          </a:p>
          <a:p>
            <a:pPr algn="just"/>
            <a:endParaRPr lang="en-US" sz="1800" dirty="0"/>
          </a:p>
          <a:p>
            <a:pPr algn="just"/>
            <a:r>
              <a:rPr lang="en-US" sz="1800" b="1" dirty="0"/>
              <a:t>Investing in Hardware: </a:t>
            </a:r>
            <a:r>
              <a:rPr lang="en-US" sz="1800" dirty="0"/>
              <a:t>to ensure sufficient storage and computing resources are available to astronomy community. </a:t>
            </a:r>
          </a:p>
          <a:p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hangingPunct="1"/>
            <a:r>
              <a:rPr lang="en-AU" dirty="0"/>
              <a:t>23 October 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err="1"/>
              <a:t>www.astronomyaustralia.org.au</a:t>
            </a:r>
            <a:endParaRPr lang="en-US" dirty="0"/>
          </a:p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0F1BC9-9127-4C01-B5A7-0A9789FDD3BF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61D9766-6E2D-AE4B-BDAE-542FE9927E33}"/>
              </a:ext>
            </a:extLst>
          </p:cNvPr>
          <p:cNvGrpSpPr/>
          <p:nvPr/>
        </p:nvGrpSpPr>
        <p:grpSpPr>
          <a:xfrm>
            <a:off x="2852874" y="3520597"/>
            <a:ext cx="2520073" cy="902679"/>
            <a:chOff x="2852874" y="3520597"/>
            <a:chExt cx="2520073" cy="902679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D712405-A918-FF4B-9D8C-484F00E10B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8970" t="1788" r="30174" b="6479"/>
            <a:stretch/>
          </p:blipFill>
          <p:spPr>
            <a:xfrm>
              <a:off x="2852874" y="3520599"/>
              <a:ext cx="542651" cy="902677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7566E1A-E132-E842-9E63-B9B7F970EF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8970" t="1788" r="30174" b="6479"/>
            <a:stretch/>
          </p:blipFill>
          <p:spPr>
            <a:xfrm>
              <a:off x="3521090" y="3520598"/>
              <a:ext cx="542651" cy="902677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42C1F63A-EC84-E14F-ADC1-4D953C8DB4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8970" t="1788" r="30174" b="6479"/>
            <a:stretch/>
          </p:blipFill>
          <p:spPr>
            <a:xfrm>
              <a:off x="4162080" y="3520598"/>
              <a:ext cx="542651" cy="902677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F5412F1-B693-6146-9AFB-0FF55D9665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8970" t="1788" r="30174" b="6479"/>
            <a:stretch/>
          </p:blipFill>
          <p:spPr>
            <a:xfrm>
              <a:off x="4830296" y="3520597"/>
              <a:ext cx="542651" cy="902677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F381C8A-2423-954E-A845-1D0F512C0D0E}"/>
              </a:ext>
            </a:extLst>
          </p:cNvPr>
          <p:cNvGrpSpPr/>
          <p:nvPr/>
        </p:nvGrpSpPr>
        <p:grpSpPr>
          <a:xfrm>
            <a:off x="2852874" y="4503578"/>
            <a:ext cx="1210867" cy="902678"/>
            <a:chOff x="2852874" y="4503578"/>
            <a:chExt cx="1210867" cy="902678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C4190FFB-7CB5-9642-B48B-BD3A125261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8970" t="1788" r="30174" b="6479"/>
            <a:stretch/>
          </p:blipFill>
          <p:spPr>
            <a:xfrm>
              <a:off x="2852874" y="4503579"/>
              <a:ext cx="542651" cy="902677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6E4C3FD3-31D8-F245-8514-7E69F0EDCA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8970" t="1788" r="30174" b="6479"/>
            <a:stretch/>
          </p:blipFill>
          <p:spPr>
            <a:xfrm>
              <a:off x="3521090" y="4503578"/>
              <a:ext cx="542651" cy="902677"/>
            </a:xfrm>
            <a:prstGeom prst="rect">
              <a:avLst/>
            </a:prstGeom>
          </p:spPr>
        </p:pic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D3981E2E-CCE9-E44D-AB2C-9F44E36ACF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970" t="1788" r="30174" b="6479"/>
          <a:stretch/>
        </p:blipFill>
        <p:spPr>
          <a:xfrm>
            <a:off x="2852874" y="5548923"/>
            <a:ext cx="542651" cy="902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582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BD7C8A-5B12-3642-9EA5-24337CF3BD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106" y="274638"/>
            <a:ext cx="8229600" cy="1143000"/>
          </a:xfrm>
        </p:spPr>
        <p:txBody>
          <a:bodyPr/>
          <a:lstStyle/>
          <a:p>
            <a:r>
              <a:rPr lang="en-US" dirty="0"/>
              <a:t>AAL Future Investment Scope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5FB76A-387B-2842-8BBC-9776E8376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www.astronomyaustralia.org.au</a:t>
            </a:r>
          </a:p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A1EABD-A765-4840-B65C-C1782F185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0F1BC9-9127-4C01-B5A7-0A9789FDD3BF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1C962651-D34A-5C41-83C7-2CE77529F48C}"/>
              </a:ext>
            </a:extLst>
          </p:cNvPr>
          <p:cNvSpPr/>
          <p:nvPr/>
        </p:nvSpPr>
        <p:spPr>
          <a:xfrm>
            <a:off x="143120" y="1969476"/>
            <a:ext cx="1735016" cy="113713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Optical 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C269E397-8EB6-B944-B70B-E5FDBDF9B85A}"/>
              </a:ext>
            </a:extLst>
          </p:cNvPr>
          <p:cNvSpPr/>
          <p:nvPr/>
        </p:nvSpPr>
        <p:spPr>
          <a:xfrm>
            <a:off x="2505320" y="1969476"/>
            <a:ext cx="1735016" cy="113713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AusSRC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917060F3-4CDF-E24D-8A2C-D9B749A940AF}"/>
              </a:ext>
            </a:extLst>
          </p:cNvPr>
          <p:cNvSpPr/>
          <p:nvPr/>
        </p:nvSpPr>
        <p:spPr>
          <a:xfrm>
            <a:off x="4867521" y="1969476"/>
            <a:ext cx="1735016" cy="113713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GW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3F952CCC-BF09-C44F-BC40-69550CB358B9}"/>
              </a:ext>
            </a:extLst>
          </p:cNvPr>
          <p:cNvSpPr/>
          <p:nvPr/>
        </p:nvSpPr>
        <p:spPr>
          <a:xfrm>
            <a:off x="7229722" y="1969476"/>
            <a:ext cx="1735016" cy="113713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Theory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69294612-6C15-8148-9DE6-715EB7A443F9}"/>
              </a:ext>
            </a:extLst>
          </p:cNvPr>
          <p:cNvSpPr/>
          <p:nvPr/>
        </p:nvSpPr>
        <p:spPr>
          <a:xfrm>
            <a:off x="107950" y="3423992"/>
            <a:ext cx="8836756" cy="113713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National Support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94BA7DF-644D-6245-A17F-B3E56E3CF314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2"/>
          <a:srcRect t="9674" b="18359"/>
          <a:stretch/>
        </p:blipFill>
        <p:spPr>
          <a:xfrm>
            <a:off x="9276" y="4882089"/>
            <a:ext cx="1440000" cy="144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6737D23-0053-B442-A353-13A080D6E1DC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3"/>
          <a:srcRect l="41803" r="-1"/>
          <a:stretch/>
        </p:blipFill>
        <p:spPr>
          <a:xfrm>
            <a:off x="1500509" y="4876538"/>
            <a:ext cx="1440000" cy="144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E458054-1F65-9E41-B728-83F33D895B88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/>
          <a:srcRect l="34167" t="28938" r="34166" b="23018"/>
          <a:stretch/>
        </p:blipFill>
        <p:spPr>
          <a:xfrm>
            <a:off x="3050572" y="4876538"/>
            <a:ext cx="1440000" cy="144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5E9E7B4-E4A4-4346-A8BC-F6900FF8BEFE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5"/>
          <a:srcRect l="33636" t="5893" r="21469" b="26010"/>
          <a:stretch/>
        </p:blipFill>
        <p:spPr>
          <a:xfrm>
            <a:off x="4603874" y="4876538"/>
            <a:ext cx="1440000" cy="144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C37AA35-BD37-844F-AA6F-F0C0D84C9F55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6"/>
          <a:srcRect l="32943"/>
          <a:stretch/>
        </p:blipFill>
        <p:spPr>
          <a:xfrm>
            <a:off x="6153937" y="4876538"/>
            <a:ext cx="1440000" cy="144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92A7DF7-C175-474A-8237-E7CECAE3C2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04000" y="4876538"/>
            <a:ext cx="1440000" cy="1440000"/>
          </a:xfrm>
          <a:prstGeom prst="rect">
            <a:avLst/>
          </a:prstGeom>
        </p:spPr>
      </p:pic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D6F2C748-A846-9D4C-8DA7-9175C1ACC6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10400" y="6451600"/>
            <a:ext cx="2133600" cy="476250"/>
          </a:xfrm>
        </p:spPr>
        <p:txBody>
          <a:bodyPr/>
          <a:lstStyle/>
          <a:p>
            <a:pPr eaLnBrk="1" hangingPunct="1"/>
            <a:r>
              <a:rPr lang="en-AU" dirty="0"/>
              <a:t>23 October 2018</a:t>
            </a:r>
            <a:endParaRPr lang="en-US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83EE7AAE-5B99-C54B-AE7D-9E6375C0C4F4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8"/>
          <a:srcRect t="10524" r="5276"/>
          <a:stretch/>
        </p:blipFill>
        <p:spPr>
          <a:xfrm>
            <a:off x="9276" y="4670917"/>
            <a:ext cx="2361600" cy="167089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163D968-16C0-BD43-A99C-41ACFF89B7C8}"/>
              </a:ext>
            </a:extLst>
          </p:cNvPr>
          <p:cNvPicPr preferRelativeResize="0">
            <a:picLocks/>
          </p:cNvPicPr>
          <p:nvPr/>
        </p:nvPicPr>
        <p:blipFill>
          <a:blip r:embed="rId9"/>
          <a:stretch>
            <a:fillRect/>
          </a:stretch>
        </p:blipFill>
        <p:spPr>
          <a:xfrm>
            <a:off x="3394291" y="4666428"/>
            <a:ext cx="2361600" cy="16704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2153BCE2-65B6-114C-B667-DCDBA4DF449C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10"/>
          <a:srcRect t="16541"/>
          <a:stretch/>
        </p:blipFill>
        <p:spPr>
          <a:xfrm>
            <a:off x="6782400" y="4681880"/>
            <a:ext cx="2361600" cy="16704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78A3F592-D2E2-2B40-9D06-A5E2A63C636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62758" y="4753405"/>
            <a:ext cx="2362200" cy="157353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D4BA78A0-5D48-BE4E-A2BB-D78D21852418}"/>
              </a:ext>
            </a:extLst>
          </p:cNvPr>
          <p:cNvPicPr preferRelativeResize="0">
            <a:picLocks/>
          </p:cNvPicPr>
          <p:nvPr/>
        </p:nvPicPr>
        <p:blipFill>
          <a:blip r:embed="rId12"/>
          <a:stretch>
            <a:fillRect/>
          </a:stretch>
        </p:blipFill>
        <p:spPr>
          <a:xfrm>
            <a:off x="3467660" y="4749554"/>
            <a:ext cx="2361600" cy="15732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43F47451-8040-E14E-86AC-062165C83E0B}"/>
              </a:ext>
            </a:extLst>
          </p:cNvPr>
          <p:cNvPicPr preferRelativeResize="0">
            <a:picLocks/>
          </p:cNvPicPr>
          <p:nvPr/>
        </p:nvPicPr>
        <p:blipFill>
          <a:blip r:embed="rId13"/>
          <a:stretch>
            <a:fillRect/>
          </a:stretch>
        </p:blipFill>
        <p:spPr>
          <a:xfrm>
            <a:off x="6602537" y="4753735"/>
            <a:ext cx="2361600" cy="15732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F08D87EE-F294-3D4C-811D-D57C5F431BD2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5999" r="3744"/>
          <a:stretch/>
        </p:blipFill>
        <p:spPr>
          <a:xfrm>
            <a:off x="1443858" y="4668708"/>
            <a:ext cx="6215650" cy="1714500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9226A1E-362B-4C4F-BF7F-BE987EFAEFF9}"/>
              </a:ext>
            </a:extLst>
          </p:cNvPr>
          <p:cNvCxnSpPr>
            <a:stCxn id="7" idx="3"/>
            <a:endCxn id="8" idx="1"/>
          </p:cNvCxnSpPr>
          <p:nvPr/>
        </p:nvCxnSpPr>
        <p:spPr>
          <a:xfrm>
            <a:off x="1878136" y="2538045"/>
            <a:ext cx="627184" cy="0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12F0BFA-3121-1B4D-A897-C29A7D52A319}"/>
              </a:ext>
            </a:extLst>
          </p:cNvPr>
          <p:cNvCxnSpPr/>
          <p:nvPr/>
        </p:nvCxnSpPr>
        <p:spPr>
          <a:xfrm>
            <a:off x="4240337" y="2534717"/>
            <a:ext cx="627184" cy="0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02B76E2-7847-8C49-96CE-869417F0B871}"/>
              </a:ext>
            </a:extLst>
          </p:cNvPr>
          <p:cNvCxnSpPr/>
          <p:nvPr/>
        </p:nvCxnSpPr>
        <p:spPr>
          <a:xfrm>
            <a:off x="6602538" y="2534717"/>
            <a:ext cx="627184" cy="0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3CD6D66-9DBB-2A4E-BB95-6876D41DCDCF}"/>
              </a:ext>
            </a:extLst>
          </p:cNvPr>
          <p:cNvCxnSpPr>
            <a:cxnSpLocks/>
            <a:stCxn id="7" idx="2"/>
          </p:cNvCxnSpPr>
          <p:nvPr/>
        </p:nvCxnSpPr>
        <p:spPr>
          <a:xfrm>
            <a:off x="1010628" y="3106614"/>
            <a:ext cx="0" cy="317378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3281A262-D19B-9548-8A67-5B8FBE3ABB3A}"/>
              </a:ext>
            </a:extLst>
          </p:cNvPr>
          <p:cNvCxnSpPr>
            <a:cxnSpLocks/>
          </p:cNvCxnSpPr>
          <p:nvPr/>
        </p:nvCxnSpPr>
        <p:spPr>
          <a:xfrm>
            <a:off x="3467660" y="3106614"/>
            <a:ext cx="0" cy="317378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02621D9B-3DB8-164D-AB1E-BA56155A98A7}"/>
              </a:ext>
            </a:extLst>
          </p:cNvPr>
          <p:cNvCxnSpPr>
            <a:cxnSpLocks/>
          </p:cNvCxnSpPr>
          <p:nvPr/>
        </p:nvCxnSpPr>
        <p:spPr>
          <a:xfrm>
            <a:off x="5755891" y="3106614"/>
            <a:ext cx="0" cy="317378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EDE3B80F-4259-C647-B592-E1D0D25A65FF}"/>
              </a:ext>
            </a:extLst>
          </p:cNvPr>
          <p:cNvCxnSpPr>
            <a:cxnSpLocks/>
          </p:cNvCxnSpPr>
          <p:nvPr/>
        </p:nvCxnSpPr>
        <p:spPr>
          <a:xfrm>
            <a:off x="8255807" y="3106614"/>
            <a:ext cx="0" cy="317378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734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F39CB1-ED0D-414E-9EBB-B2084B39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Investment Scenario 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BF239F-3D59-9F4A-90C1-C3C1A3941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www.astronomyaustralia.org.au</a:t>
            </a:r>
          </a:p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DE5473-16F5-BD4D-B479-66951AE66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0F1BC9-9127-4C01-B5A7-0A9789FDD3BF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5FE8AFA-521E-9244-BB8D-7465C53690B3}"/>
              </a:ext>
            </a:extLst>
          </p:cNvPr>
          <p:cNvSpPr txBox="1"/>
          <p:nvPr/>
        </p:nvSpPr>
        <p:spPr>
          <a:xfrm>
            <a:off x="2854570" y="2562218"/>
            <a:ext cx="347003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dirty="0"/>
              <a:t>$2M/year</a:t>
            </a: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FFFF1C42-6F12-0C45-979E-5B7AD222E02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10400" y="6451600"/>
            <a:ext cx="2133600" cy="476250"/>
          </a:xfrm>
        </p:spPr>
        <p:txBody>
          <a:bodyPr/>
          <a:lstStyle/>
          <a:p>
            <a:pPr eaLnBrk="1" hangingPunct="1"/>
            <a:r>
              <a:rPr lang="en-AU" dirty="0"/>
              <a:t>23 October 2018</a:t>
            </a:r>
            <a:endParaRPr lang="en-US" dirty="0"/>
          </a:p>
        </p:txBody>
      </p:sp>
      <p:grpSp>
        <p:nvGrpSpPr>
          <p:cNvPr id="34" name="Group 33"/>
          <p:cNvGrpSpPr/>
          <p:nvPr/>
        </p:nvGrpSpPr>
        <p:grpSpPr>
          <a:xfrm>
            <a:off x="683120" y="1442133"/>
            <a:ext cx="7768479" cy="4686717"/>
            <a:chOff x="683120" y="1442133"/>
            <a:chExt cx="7768479" cy="4686717"/>
          </a:xfrm>
        </p:grpSpPr>
        <p:grpSp>
          <p:nvGrpSpPr>
            <p:cNvPr id="4" name="Group 3"/>
            <p:cNvGrpSpPr/>
            <p:nvPr/>
          </p:nvGrpSpPr>
          <p:grpSpPr>
            <a:xfrm>
              <a:off x="683120" y="1442133"/>
              <a:ext cx="2833063" cy="1581435"/>
              <a:chOff x="3821723" y="2686407"/>
              <a:chExt cx="3023242" cy="2076822"/>
            </a:xfrm>
          </p:grpSpPr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2F707DF4-D508-3149-A98E-506168A21DF8}"/>
                  </a:ext>
                </a:extLst>
              </p:cNvPr>
              <p:cNvPicPr preferRelativeResize="0">
                <a:picLocks/>
              </p:cNvPicPr>
              <p:nvPr/>
            </p:nvPicPr>
            <p:blipFill rotWithShape="1">
              <a:blip r:embed="rId2"/>
              <a:srcRect t="9674" b="18359"/>
              <a:stretch/>
            </p:blipFill>
            <p:spPr>
              <a:xfrm>
                <a:off x="3821723" y="2686407"/>
                <a:ext cx="975118" cy="1020391"/>
              </a:xfrm>
              <a:prstGeom prst="rect">
                <a:avLst/>
              </a:prstGeom>
              <a:ln>
                <a:noFill/>
              </a:ln>
              <a:effectLst>
                <a:outerShdw blurRad="190500" algn="tl" rotWithShape="0">
                  <a:srgbClr val="000000">
                    <a:alpha val="70000"/>
                  </a:srgbClr>
                </a:outerShdw>
              </a:effectLst>
            </p:spPr>
          </p:pic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F9C3C77D-4618-5344-A03D-E0D96226E890}"/>
                  </a:ext>
                </a:extLst>
              </p:cNvPr>
              <p:cNvPicPr preferRelativeResize="0">
                <a:picLocks/>
              </p:cNvPicPr>
              <p:nvPr/>
            </p:nvPicPr>
            <p:blipFill rotWithShape="1">
              <a:blip r:embed="rId3"/>
              <a:srcRect l="41803" r="-1"/>
              <a:stretch/>
            </p:blipFill>
            <p:spPr>
              <a:xfrm>
                <a:off x="4845785" y="2686407"/>
                <a:ext cx="975118" cy="1020391"/>
              </a:xfrm>
              <a:prstGeom prst="rect">
                <a:avLst/>
              </a:prstGeom>
              <a:ln>
                <a:noFill/>
              </a:ln>
              <a:effectLst>
                <a:outerShdw blurRad="190500" algn="tl" rotWithShape="0">
                  <a:srgbClr val="000000">
                    <a:alpha val="70000"/>
                  </a:srgbClr>
                </a:outerShdw>
              </a:effectLst>
            </p:spPr>
          </p:pic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0620BC85-BEB9-0242-9571-2CC88EA22C35}"/>
                  </a:ext>
                </a:extLst>
              </p:cNvPr>
              <p:cNvPicPr preferRelativeResize="0">
                <a:picLocks/>
              </p:cNvPicPr>
              <p:nvPr/>
            </p:nvPicPr>
            <p:blipFill rotWithShape="1">
              <a:blip r:embed="rId4"/>
              <a:srcRect l="34167" t="28938" r="34166" b="23018"/>
              <a:stretch/>
            </p:blipFill>
            <p:spPr>
              <a:xfrm>
                <a:off x="5869847" y="2690694"/>
                <a:ext cx="975118" cy="1020391"/>
              </a:xfrm>
              <a:prstGeom prst="rect">
                <a:avLst/>
              </a:prstGeom>
              <a:ln>
                <a:noFill/>
              </a:ln>
              <a:effectLst>
                <a:outerShdw blurRad="190500" algn="tl" rotWithShape="0">
                  <a:srgbClr val="000000">
                    <a:alpha val="70000"/>
                  </a:srgbClr>
                </a:outerShdw>
              </a:effectLst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41AB07B8-78B4-A04E-9A8D-2811D7EB6EEB}"/>
                  </a:ext>
                </a:extLst>
              </p:cNvPr>
              <p:cNvPicPr preferRelativeResize="0">
                <a:picLocks/>
              </p:cNvPicPr>
              <p:nvPr/>
            </p:nvPicPr>
            <p:blipFill rotWithShape="1">
              <a:blip r:embed="rId5"/>
              <a:srcRect l="33636" t="5893" r="21469" b="26010"/>
              <a:stretch/>
            </p:blipFill>
            <p:spPr>
              <a:xfrm>
                <a:off x="3821723" y="3740998"/>
                <a:ext cx="975118" cy="1020391"/>
              </a:xfrm>
              <a:prstGeom prst="rect">
                <a:avLst/>
              </a:prstGeom>
              <a:ln>
                <a:noFill/>
              </a:ln>
              <a:effectLst>
                <a:outerShdw blurRad="190500" algn="tl" rotWithShape="0">
                  <a:srgbClr val="000000">
                    <a:alpha val="70000"/>
                  </a:srgbClr>
                </a:outerShdw>
              </a:effectLst>
            </p:spPr>
          </p:pic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B64B1BB0-4975-4743-92E9-13946ECAA13E}"/>
                  </a:ext>
                </a:extLst>
              </p:cNvPr>
              <p:cNvPicPr preferRelativeResize="0">
                <a:picLocks/>
              </p:cNvPicPr>
              <p:nvPr/>
            </p:nvPicPr>
            <p:blipFill rotWithShape="1">
              <a:blip r:embed="rId6"/>
              <a:srcRect l="32943"/>
              <a:stretch/>
            </p:blipFill>
            <p:spPr>
              <a:xfrm>
                <a:off x="4858164" y="3735996"/>
                <a:ext cx="975118" cy="1020391"/>
              </a:xfrm>
              <a:prstGeom prst="rect">
                <a:avLst/>
              </a:prstGeom>
              <a:ln>
                <a:noFill/>
              </a:ln>
              <a:effectLst>
                <a:outerShdw blurRad="190500" algn="tl" rotWithShape="0">
                  <a:srgbClr val="000000">
                    <a:alpha val="70000"/>
                  </a:srgbClr>
                </a:outerShdw>
              </a:effectLst>
            </p:spPr>
          </p:pic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7A8DDBA8-EFCF-8940-95FE-A115DAB48A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869847" y="3742838"/>
                <a:ext cx="975118" cy="1020391"/>
              </a:xfrm>
              <a:prstGeom prst="rect">
                <a:avLst/>
              </a:prstGeom>
              <a:ln>
                <a:noFill/>
              </a:ln>
              <a:effectLst>
                <a:outerShdw blurRad="190500" algn="tl" rotWithShape="0">
                  <a:srgbClr val="000000">
                    <a:alpha val="70000"/>
                  </a:srgbClr>
                </a:outerShdw>
              </a:effectLst>
            </p:spPr>
          </p:pic>
        </p:grpSp>
        <p:grpSp>
          <p:nvGrpSpPr>
            <p:cNvPr id="9" name="Group 8"/>
            <p:cNvGrpSpPr/>
            <p:nvPr/>
          </p:nvGrpSpPr>
          <p:grpSpPr>
            <a:xfrm>
              <a:off x="5569201" y="1825696"/>
              <a:ext cx="2882398" cy="849834"/>
              <a:chOff x="3266578" y="1558724"/>
              <a:chExt cx="7270989" cy="1670895"/>
            </a:xfrm>
          </p:grpSpPr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9ACCDB5A-9CD7-2F4E-B02D-80D1C4CB2CDE}"/>
                  </a:ext>
                </a:extLst>
              </p:cNvPr>
              <p:cNvPicPr preferRelativeResize="0">
                <a:picLocks noChangeAspect="1"/>
              </p:cNvPicPr>
              <p:nvPr/>
            </p:nvPicPr>
            <p:blipFill rotWithShape="1">
              <a:blip r:embed="rId8"/>
              <a:srcRect t="10524" r="5276"/>
              <a:stretch/>
            </p:blipFill>
            <p:spPr>
              <a:xfrm>
                <a:off x="3266578" y="1558724"/>
                <a:ext cx="2361600" cy="1670895"/>
              </a:xfrm>
              <a:prstGeom prst="rect">
                <a:avLst/>
              </a:prstGeom>
              <a:ln>
                <a:noFill/>
              </a:ln>
              <a:effectLst>
                <a:outerShdw blurRad="190500" algn="tl" rotWithShape="0">
                  <a:srgbClr val="000000">
                    <a:alpha val="70000"/>
                  </a:srgbClr>
                </a:outerShdw>
              </a:effectLst>
            </p:spPr>
          </p:pic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0F44D5F2-05A7-FA4D-BBF1-8A57F8FF2B93}"/>
                  </a:ext>
                </a:extLst>
              </p:cNvPr>
              <p:cNvPicPr preferRelativeResize="0">
                <a:picLocks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724313" y="1558724"/>
                <a:ext cx="2361600" cy="1670400"/>
              </a:xfrm>
              <a:prstGeom prst="rect">
                <a:avLst/>
              </a:prstGeom>
              <a:ln>
                <a:noFill/>
              </a:ln>
              <a:effectLst>
                <a:outerShdw blurRad="190500" algn="tl" rotWithShape="0">
                  <a:srgbClr val="000000">
                    <a:alpha val="70000"/>
                  </a:srgbClr>
                </a:outerShdw>
              </a:effectLst>
            </p:spPr>
          </p:pic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2E4AC219-8428-2541-AE02-D7B9B97669C5}"/>
                  </a:ext>
                </a:extLst>
              </p:cNvPr>
              <p:cNvPicPr preferRelativeResize="0">
                <a:picLocks/>
              </p:cNvPicPr>
              <p:nvPr/>
            </p:nvPicPr>
            <p:blipFill rotWithShape="1">
              <a:blip r:embed="rId10"/>
              <a:srcRect t="16541"/>
              <a:stretch/>
            </p:blipFill>
            <p:spPr>
              <a:xfrm>
                <a:off x="8175967" y="1558724"/>
                <a:ext cx="2361600" cy="1670400"/>
              </a:xfrm>
              <a:prstGeom prst="rect">
                <a:avLst/>
              </a:prstGeom>
              <a:ln>
                <a:noFill/>
              </a:ln>
              <a:effectLst>
                <a:outerShdw blurRad="190500" algn="tl" rotWithShape="0">
                  <a:srgbClr val="000000">
                    <a:alpha val="70000"/>
                  </a:srgbClr>
                </a:outerShdw>
              </a:effectLst>
            </p:spPr>
          </p:pic>
        </p:grpSp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55" t="7568" r="4760" b="11145"/>
            <a:stretch/>
          </p:blipFill>
          <p:spPr>
            <a:xfrm>
              <a:off x="698433" y="3819858"/>
              <a:ext cx="7753165" cy="2308992"/>
            </a:xfrm>
            <a:prstGeom prst="rect">
              <a:avLst/>
            </a:prstGeom>
          </p:spPr>
        </p:pic>
        <p:cxnSp>
          <p:nvCxnSpPr>
            <p:cNvPr id="26" name="Straight Connector 25"/>
            <p:cNvCxnSpPr>
              <a:endCxn id="22" idx="1"/>
            </p:cNvCxnSpPr>
            <p:nvPr/>
          </p:nvCxnSpPr>
          <p:spPr>
            <a:xfrm>
              <a:off x="3516183" y="2241362"/>
              <a:ext cx="2053018" cy="9251"/>
            </a:xfrm>
            <a:prstGeom prst="line">
              <a:avLst/>
            </a:prstGeom>
            <a:ln w="508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>
              <a:stCxn id="19" idx="2"/>
            </p:cNvCxnSpPr>
            <p:nvPr/>
          </p:nvCxnSpPr>
          <p:spPr>
            <a:xfrm flipH="1">
              <a:off x="2110154" y="3018358"/>
              <a:ext cx="1098" cy="801500"/>
            </a:xfrm>
            <a:prstGeom prst="line">
              <a:avLst/>
            </a:prstGeom>
            <a:ln w="508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7067919" y="2675278"/>
              <a:ext cx="0" cy="1144580"/>
            </a:xfrm>
            <a:prstGeom prst="line">
              <a:avLst/>
            </a:prstGeom>
            <a:ln w="508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5048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F39CB1-ED0D-414E-9EBB-B2084B39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Investment Scenario 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BF239F-3D59-9F4A-90C1-C3C1A3941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www.astronomyaustralia.org.au</a:t>
            </a:r>
          </a:p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DE5473-16F5-BD4D-B479-66951AE66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0F1BC9-9127-4C01-B5A7-0A9789FDD3BF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5FE8AFA-521E-9244-BB8D-7465C53690B3}"/>
              </a:ext>
            </a:extLst>
          </p:cNvPr>
          <p:cNvSpPr txBox="1"/>
          <p:nvPr/>
        </p:nvSpPr>
        <p:spPr>
          <a:xfrm>
            <a:off x="2854570" y="2562218"/>
            <a:ext cx="347003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dirty="0"/>
              <a:t>$3M/year</a:t>
            </a: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FFFF1C42-6F12-0C45-979E-5B7AD222E02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10400" y="6451600"/>
            <a:ext cx="2133600" cy="476250"/>
          </a:xfrm>
        </p:spPr>
        <p:txBody>
          <a:bodyPr/>
          <a:lstStyle/>
          <a:p>
            <a:pPr eaLnBrk="1" hangingPunct="1"/>
            <a:r>
              <a:rPr lang="en-AU" dirty="0"/>
              <a:t>23 October 2018</a:t>
            </a:r>
            <a:endParaRPr lang="en-US" dirty="0"/>
          </a:p>
        </p:txBody>
      </p:sp>
      <p:grpSp>
        <p:nvGrpSpPr>
          <p:cNvPr id="33" name="Group 32"/>
          <p:cNvGrpSpPr/>
          <p:nvPr/>
        </p:nvGrpSpPr>
        <p:grpSpPr>
          <a:xfrm>
            <a:off x="24544" y="1411670"/>
            <a:ext cx="9119456" cy="4717180"/>
            <a:chOff x="24544" y="1411670"/>
            <a:chExt cx="9119456" cy="4717180"/>
          </a:xfrm>
        </p:grpSpPr>
        <p:grpSp>
          <p:nvGrpSpPr>
            <p:cNvPr id="4" name="Group 3"/>
            <p:cNvGrpSpPr/>
            <p:nvPr/>
          </p:nvGrpSpPr>
          <p:grpSpPr>
            <a:xfrm>
              <a:off x="24544" y="1411670"/>
              <a:ext cx="2833063" cy="1581435"/>
              <a:chOff x="3821723" y="2686407"/>
              <a:chExt cx="3023242" cy="2076822"/>
            </a:xfrm>
          </p:grpSpPr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2F707DF4-D508-3149-A98E-506168A21DF8}"/>
                  </a:ext>
                </a:extLst>
              </p:cNvPr>
              <p:cNvPicPr preferRelativeResize="0">
                <a:picLocks/>
              </p:cNvPicPr>
              <p:nvPr/>
            </p:nvPicPr>
            <p:blipFill rotWithShape="1">
              <a:blip r:embed="rId2"/>
              <a:srcRect t="9674" b="18359"/>
              <a:stretch/>
            </p:blipFill>
            <p:spPr>
              <a:xfrm>
                <a:off x="3821723" y="2686407"/>
                <a:ext cx="975118" cy="1020391"/>
              </a:xfrm>
              <a:prstGeom prst="rect">
                <a:avLst/>
              </a:prstGeom>
              <a:ln>
                <a:noFill/>
              </a:ln>
              <a:effectLst>
                <a:outerShdw blurRad="190500" algn="tl" rotWithShape="0">
                  <a:srgbClr val="000000">
                    <a:alpha val="70000"/>
                  </a:srgbClr>
                </a:outerShdw>
              </a:effectLst>
            </p:spPr>
          </p:pic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F9C3C77D-4618-5344-A03D-E0D96226E890}"/>
                  </a:ext>
                </a:extLst>
              </p:cNvPr>
              <p:cNvPicPr preferRelativeResize="0">
                <a:picLocks/>
              </p:cNvPicPr>
              <p:nvPr/>
            </p:nvPicPr>
            <p:blipFill rotWithShape="1">
              <a:blip r:embed="rId3"/>
              <a:srcRect l="41803" r="-1"/>
              <a:stretch/>
            </p:blipFill>
            <p:spPr>
              <a:xfrm>
                <a:off x="4845785" y="2686407"/>
                <a:ext cx="975118" cy="1020391"/>
              </a:xfrm>
              <a:prstGeom prst="rect">
                <a:avLst/>
              </a:prstGeom>
              <a:ln>
                <a:noFill/>
              </a:ln>
              <a:effectLst>
                <a:outerShdw blurRad="190500" algn="tl" rotWithShape="0">
                  <a:srgbClr val="000000">
                    <a:alpha val="70000"/>
                  </a:srgbClr>
                </a:outerShdw>
              </a:effectLst>
            </p:spPr>
          </p:pic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0620BC85-BEB9-0242-9571-2CC88EA22C35}"/>
                  </a:ext>
                </a:extLst>
              </p:cNvPr>
              <p:cNvPicPr preferRelativeResize="0">
                <a:picLocks/>
              </p:cNvPicPr>
              <p:nvPr/>
            </p:nvPicPr>
            <p:blipFill rotWithShape="1">
              <a:blip r:embed="rId4"/>
              <a:srcRect l="34167" t="28938" r="34166" b="23018"/>
              <a:stretch/>
            </p:blipFill>
            <p:spPr>
              <a:xfrm>
                <a:off x="5869847" y="2690694"/>
                <a:ext cx="975118" cy="1020391"/>
              </a:xfrm>
              <a:prstGeom prst="rect">
                <a:avLst/>
              </a:prstGeom>
              <a:ln>
                <a:noFill/>
              </a:ln>
              <a:effectLst>
                <a:outerShdw blurRad="190500" algn="tl" rotWithShape="0">
                  <a:srgbClr val="000000">
                    <a:alpha val="70000"/>
                  </a:srgbClr>
                </a:outerShdw>
              </a:effectLst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41AB07B8-78B4-A04E-9A8D-2811D7EB6EEB}"/>
                  </a:ext>
                </a:extLst>
              </p:cNvPr>
              <p:cNvPicPr preferRelativeResize="0">
                <a:picLocks/>
              </p:cNvPicPr>
              <p:nvPr/>
            </p:nvPicPr>
            <p:blipFill rotWithShape="1">
              <a:blip r:embed="rId5"/>
              <a:srcRect l="33636" t="5893" r="21469" b="26010"/>
              <a:stretch/>
            </p:blipFill>
            <p:spPr>
              <a:xfrm>
                <a:off x="3821723" y="3740998"/>
                <a:ext cx="975118" cy="1020391"/>
              </a:xfrm>
              <a:prstGeom prst="rect">
                <a:avLst/>
              </a:prstGeom>
              <a:ln>
                <a:noFill/>
              </a:ln>
              <a:effectLst>
                <a:outerShdw blurRad="190500" algn="tl" rotWithShape="0">
                  <a:srgbClr val="000000">
                    <a:alpha val="70000"/>
                  </a:srgbClr>
                </a:outerShdw>
              </a:effectLst>
            </p:spPr>
          </p:pic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B64B1BB0-4975-4743-92E9-13946ECAA13E}"/>
                  </a:ext>
                </a:extLst>
              </p:cNvPr>
              <p:cNvPicPr preferRelativeResize="0">
                <a:picLocks/>
              </p:cNvPicPr>
              <p:nvPr/>
            </p:nvPicPr>
            <p:blipFill rotWithShape="1">
              <a:blip r:embed="rId6"/>
              <a:srcRect l="32943"/>
              <a:stretch/>
            </p:blipFill>
            <p:spPr>
              <a:xfrm>
                <a:off x="4858164" y="3735996"/>
                <a:ext cx="975118" cy="1020391"/>
              </a:xfrm>
              <a:prstGeom prst="rect">
                <a:avLst/>
              </a:prstGeom>
              <a:ln>
                <a:noFill/>
              </a:ln>
              <a:effectLst>
                <a:outerShdw blurRad="190500" algn="tl" rotWithShape="0">
                  <a:srgbClr val="000000">
                    <a:alpha val="70000"/>
                  </a:srgbClr>
                </a:outerShdw>
              </a:effectLst>
            </p:spPr>
          </p:pic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7A8DDBA8-EFCF-8940-95FE-A115DAB48A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869847" y="3742838"/>
                <a:ext cx="975118" cy="1020391"/>
              </a:xfrm>
              <a:prstGeom prst="rect">
                <a:avLst/>
              </a:prstGeom>
              <a:ln>
                <a:noFill/>
              </a:ln>
              <a:effectLst>
                <a:outerShdw blurRad="190500" algn="tl" rotWithShape="0">
                  <a:srgbClr val="000000">
                    <a:alpha val="70000"/>
                  </a:srgbClr>
                </a:outerShdw>
              </a:effectLst>
            </p:spPr>
          </p:pic>
        </p:grpSp>
        <p:grpSp>
          <p:nvGrpSpPr>
            <p:cNvPr id="9" name="Group 8"/>
            <p:cNvGrpSpPr/>
            <p:nvPr/>
          </p:nvGrpSpPr>
          <p:grpSpPr>
            <a:xfrm>
              <a:off x="3118308" y="1712384"/>
              <a:ext cx="2882398" cy="849834"/>
              <a:chOff x="3266578" y="1558724"/>
              <a:chExt cx="7270989" cy="1670895"/>
            </a:xfrm>
          </p:grpSpPr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9ACCDB5A-9CD7-2F4E-B02D-80D1C4CB2CDE}"/>
                  </a:ext>
                </a:extLst>
              </p:cNvPr>
              <p:cNvPicPr preferRelativeResize="0">
                <a:picLocks noChangeAspect="1"/>
              </p:cNvPicPr>
              <p:nvPr/>
            </p:nvPicPr>
            <p:blipFill rotWithShape="1">
              <a:blip r:embed="rId8"/>
              <a:srcRect t="10524" r="5276"/>
              <a:stretch/>
            </p:blipFill>
            <p:spPr>
              <a:xfrm>
                <a:off x="3266578" y="1558724"/>
                <a:ext cx="2361600" cy="1670895"/>
              </a:xfrm>
              <a:prstGeom prst="rect">
                <a:avLst/>
              </a:prstGeom>
              <a:ln>
                <a:noFill/>
              </a:ln>
              <a:effectLst>
                <a:outerShdw blurRad="190500" algn="tl" rotWithShape="0">
                  <a:srgbClr val="000000">
                    <a:alpha val="70000"/>
                  </a:srgbClr>
                </a:outerShdw>
              </a:effectLst>
            </p:spPr>
          </p:pic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0F44D5F2-05A7-FA4D-BBF1-8A57F8FF2B93}"/>
                  </a:ext>
                </a:extLst>
              </p:cNvPr>
              <p:cNvPicPr preferRelativeResize="0">
                <a:picLocks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724313" y="1558724"/>
                <a:ext cx="2361600" cy="1670400"/>
              </a:xfrm>
              <a:prstGeom prst="rect">
                <a:avLst/>
              </a:prstGeom>
              <a:ln>
                <a:noFill/>
              </a:ln>
              <a:effectLst>
                <a:outerShdw blurRad="190500" algn="tl" rotWithShape="0">
                  <a:srgbClr val="000000">
                    <a:alpha val="70000"/>
                  </a:srgbClr>
                </a:outerShdw>
              </a:effectLst>
            </p:spPr>
          </p:pic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2E4AC219-8428-2541-AE02-D7B9B97669C5}"/>
                  </a:ext>
                </a:extLst>
              </p:cNvPr>
              <p:cNvPicPr preferRelativeResize="0">
                <a:picLocks/>
              </p:cNvPicPr>
              <p:nvPr/>
            </p:nvPicPr>
            <p:blipFill rotWithShape="1">
              <a:blip r:embed="rId10"/>
              <a:srcRect t="16541"/>
              <a:stretch/>
            </p:blipFill>
            <p:spPr>
              <a:xfrm>
                <a:off x="8175967" y="1558724"/>
                <a:ext cx="2361600" cy="1670400"/>
              </a:xfrm>
              <a:prstGeom prst="rect">
                <a:avLst/>
              </a:prstGeom>
              <a:ln>
                <a:noFill/>
              </a:ln>
              <a:effectLst>
                <a:outerShdw blurRad="190500" algn="tl" rotWithShape="0">
                  <a:srgbClr val="000000">
                    <a:alpha val="70000"/>
                  </a:srgbClr>
                </a:outerShdw>
              </a:effectLst>
            </p:spPr>
          </p:pic>
        </p:grpSp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55" t="7568" r="4760" b="11145"/>
            <a:stretch/>
          </p:blipFill>
          <p:spPr>
            <a:xfrm>
              <a:off x="698433" y="3819858"/>
              <a:ext cx="7753165" cy="2308992"/>
            </a:xfrm>
            <a:prstGeom prst="rect">
              <a:avLst/>
            </a:prstGeom>
          </p:spPr>
        </p:pic>
        <p:cxnSp>
          <p:nvCxnSpPr>
            <p:cNvPr id="26" name="Straight Connector 25"/>
            <p:cNvCxnSpPr>
              <a:endCxn id="22" idx="1"/>
            </p:cNvCxnSpPr>
            <p:nvPr/>
          </p:nvCxnSpPr>
          <p:spPr>
            <a:xfrm>
              <a:off x="2854570" y="2132609"/>
              <a:ext cx="263738" cy="4692"/>
            </a:xfrm>
            <a:prstGeom prst="line">
              <a:avLst/>
            </a:prstGeom>
            <a:ln w="508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>
              <a:stCxn id="19" idx="2"/>
            </p:cNvCxnSpPr>
            <p:nvPr/>
          </p:nvCxnSpPr>
          <p:spPr>
            <a:xfrm flipH="1">
              <a:off x="1440526" y="2987895"/>
              <a:ext cx="12150" cy="826753"/>
            </a:xfrm>
            <a:prstGeom prst="line">
              <a:avLst/>
            </a:prstGeom>
            <a:ln w="508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>
              <a:stCxn id="28" idx="2"/>
            </p:cNvCxnSpPr>
            <p:nvPr/>
          </p:nvCxnSpPr>
          <p:spPr>
            <a:xfrm>
              <a:off x="7700994" y="2561649"/>
              <a:ext cx="0" cy="1252999"/>
            </a:xfrm>
            <a:prstGeom prst="line">
              <a:avLst/>
            </a:prstGeom>
            <a:ln w="508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Group 2"/>
            <p:cNvGrpSpPr/>
            <p:nvPr/>
          </p:nvGrpSpPr>
          <p:grpSpPr>
            <a:xfrm>
              <a:off x="6261603" y="1703570"/>
              <a:ext cx="2882397" cy="858396"/>
              <a:chOff x="2340216" y="2561966"/>
              <a:chExt cx="7368406" cy="1573782"/>
            </a:xfrm>
          </p:grpSpPr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21EF9F87-48CE-BA4D-8FB0-5A8CB801EA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340216" y="2562218"/>
                <a:ext cx="2362200" cy="1573530"/>
              </a:xfrm>
              <a:prstGeom prst="rect">
                <a:avLst/>
              </a:prstGeom>
            </p:spPr>
          </p:pic>
          <p:pic>
            <p:nvPicPr>
              <p:cNvPr id="28" name="Picture 27">
                <a:extLst>
                  <a:ext uri="{FF2B5EF4-FFF2-40B4-BE49-F238E27FC236}">
                    <a16:creationId xmlns:a16="http://schemas.microsoft.com/office/drawing/2014/main" id="{9EB813DE-02E8-B742-965D-B833104A07FE}"/>
                  </a:ext>
                </a:extLst>
              </p:cNvPr>
              <p:cNvPicPr preferRelativeResize="0">
                <a:picLocks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839000" y="2561966"/>
                <a:ext cx="2361600" cy="1573200"/>
              </a:xfrm>
              <a:prstGeom prst="rect">
                <a:avLst/>
              </a:prstGeom>
            </p:spPr>
          </p:pic>
          <p:pic>
            <p:nvPicPr>
              <p:cNvPr id="29" name="Picture 28">
                <a:extLst>
                  <a:ext uri="{FF2B5EF4-FFF2-40B4-BE49-F238E27FC236}">
                    <a16:creationId xmlns:a16="http://schemas.microsoft.com/office/drawing/2014/main" id="{CA644D4C-1D47-A348-A20B-1258A8B1ECC2}"/>
                  </a:ext>
                </a:extLst>
              </p:cNvPr>
              <p:cNvPicPr preferRelativeResize="0">
                <a:picLocks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7347022" y="2561966"/>
                <a:ext cx="2361600" cy="1573200"/>
              </a:xfrm>
              <a:prstGeom prst="rect">
                <a:avLst/>
              </a:prstGeom>
            </p:spPr>
          </p:pic>
        </p:grpSp>
        <p:cxnSp>
          <p:nvCxnSpPr>
            <p:cNvPr id="30" name="Straight Connector 29"/>
            <p:cNvCxnSpPr/>
            <p:nvPr/>
          </p:nvCxnSpPr>
          <p:spPr>
            <a:xfrm>
              <a:off x="5997865" y="2114801"/>
              <a:ext cx="263738" cy="4692"/>
            </a:xfrm>
            <a:prstGeom prst="line">
              <a:avLst/>
            </a:prstGeom>
            <a:ln w="508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4589585" y="2561649"/>
              <a:ext cx="0" cy="1252999"/>
            </a:xfrm>
            <a:prstGeom prst="line">
              <a:avLst/>
            </a:prstGeom>
            <a:ln w="508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18606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18348</TotalTime>
  <Words>374</Words>
  <Application>Microsoft Macintosh PowerPoint</Application>
  <PresentationFormat>On-screen Show (4:3)</PresentationFormat>
  <Paragraphs>73</Paragraphs>
  <Slides>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ＭＳ Ｐゴシック</vt:lpstr>
      <vt:lpstr>Arial</vt:lpstr>
      <vt:lpstr>Verdana</vt:lpstr>
      <vt:lpstr>Default Design</vt:lpstr>
      <vt:lpstr>Custom Design</vt:lpstr>
      <vt:lpstr>Data and Computing Investment Strategy</vt:lpstr>
      <vt:lpstr>Previous AAL Investment</vt:lpstr>
      <vt:lpstr>Decadal Plan 2016-2025</vt:lpstr>
      <vt:lpstr>Working Group Report</vt:lpstr>
      <vt:lpstr>Investment Principles</vt:lpstr>
      <vt:lpstr>AAL Future Investment Scope</vt:lpstr>
      <vt:lpstr>Investment Scenario 1</vt:lpstr>
      <vt:lpstr>Investment Scenario 2</vt:lpstr>
    </vt:vector>
  </TitlesOfParts>
  <Manager/>
  <Company>-</Company>
  <LinksUpToDate>false</LinksUpToDate>
  <SharedDoc>false</SharedDoc>
  <HyperlinkBase/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a title</dc:title>
  <dc:subject/>
  <dc:creator>yeshefenner@swin.edu.au</dc:creator>
  <cp:keywords/>
  <dc:description/>
  <cp:lastModifiedBy>Xiaobin Shen</cp:lastModifiedBy>
  <cp:revision>1606</cp:revision>
  <cp:lastPrinted>2018-10-18T23:00:11Z</cp:lastPrinted>
  <dcterms:created xsi:type="dcterms:W3CDTF">2007-06-30T09:04:54Z</dcterms:created>
  <dcterms:modified xsi:type="dcterms:W3CDTF">2018-10-22T21:10:49Z</dcterms:modified>
  <cp:category/>
</cp:coreProperties>
</file>